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79" r:id="rId3"/>
  </p:sldMasterIdLst>
  <p:notesMasterIdLst>
    <p:notesMasterId r:id="rId20"/>
  </p:notesMasterIdLst>
  <p:sldIdLst>
    <p:sldId id="269" r:id="rId4"/>
    <p:sldId id="270" r:id="rId5"/>
    <p:sldId id="294" r:id="rId6"/>
    <p:sldId id="295" r:id="rId7"/>
    <p:sldId id="273" r:id="rId8"/>
    <p:sldId id="296" r:id="rId9"/>
    <p:sldId id="297" r:id="rId10"/>
    <p:sldId id="298" r:id="rId11"/>
    <p:sldId id="299" r:id="rId12"/>
    <p:sldId id="301" r:id="rId13"/>
    <p:sldId id="302" r:id="rId14"/>
    <p:sldId id="303" r:id="rId15"/>
    <p:sldId id="304" r:id="rId16"/>
    <p:sldId id="293" r:id="rId17"/>
    <p:sldId id="274" r:id="rId18"/>
    <p:sldId id="283" r:id="rId19"/>
  </p:sldIdLst>
  <p:sldSz cx="6858000" cy="51435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59"/>
    <a:srgbClr val="48B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80402" autoAdjust="0"/>
  </p:normalViewPr>
  <p:slideViewPr>
    <p:cSldViewPr>
      <p:cViewPr varScale="1">
        <p:scale>
          <a:sx n="121" d="100"/>
          <a:sy n="121" d="100"/>
        </p:scale>
        <p:origin x="2184" y="102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0BA0B-C9B3-46ED-9631-DBD11217A717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C4CC9-FE06-4C22-AD58-75FC4693B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29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C4CC9-FE06-4C22-AD58-75FC4693B88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43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PEP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a </a:t>
            </a:r>
            <a:r>
              <a:rPr lang="fr-FR" dirty="0" err="1"/>
              <a:t>piece</a:t>
            </a:r>
            <a:r>
              <a:rPr lang="fr-FR" dirty="0"/>
              <a:t> of code </a:t>
            </a:r>
            <a:r>
              <a:rPr lang="fr-FR" dirty="0" err="1"/>
              <a:t>embeded</a:t>
            </a:r>
            <a:r>
              <a:rPr lang="fr-FR" dirty="0"/>
              <a:t> </a:t>
            </a:r>
            <a:r>
              <a:rPr lang="fr-FR" dirty="0" err="1"/>
              <a:t>inside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baseline="0" dirty="0"/>
              <a:t> application</a:t>
            </a:r>
            <a:r>
              <a:rPr lang="fr-FR" dirty="0"/>
              <a:t>,</a:t>
            </a:r>
            <a:r>
              <a:rPr lang="fr-FR" baseline="0" dirty="0"/>
              <a:t> an reverse proxy in front of </a:t>
            </a:r>
            <a:r>
              <a:rPr lang="fr-FR" baseline="0" dirty="0" err="1"/>
              <a:t>your</a:t>
            </a:r>
            <a:r>
              <a:rPr lang="fr-FR" baseline="0" dirty="0"/>
              <a:t> application or </a:t>
            </a:r>
            <a:r>
              <a:rPr lang="fr-FR" baseline="0" dirty="0" err="1"/>
              <a:t>even</a:t>
            </a:r>
            <a:r>
              <a:rPr lang="fr-FR" baseline="0" dirty="0"/>
              <a:t> in the case of a </a:t>
            </a:r>
            <a:r>
              <a:rPr lang="fr-FR" baseline="0" dirty="0" err="1"/>
              <a:t>physical</a:t>
            </a:r>
            <a:r>
              <a:rPr lang="fr-FR" baseline="0" dirty="0"/>
              <a:t> PEP a </a:t>
            </a:r>
            <a:r>
              <a:rPr lang="fr-FR" baseline="0" dirty="0" err="1"/>
              <a:t>swipe</a:t>
            </a:r>
            <a:r>
              <a:rPr lang="fr-FR" baseline="0" dirty="0"/>
              <a:t> </a:t>
            </a:r>
            <a:r>
              <a:rPr lang="fr-FR" baseline="0" dirty="0" err="1"/>
              <a:t>card</a:t>
            </a:r>
            <a:r>
              <a:rPr lang="fr-FR" baseline="0" dirty="0"/>
              <a:t> </a:t>
            </a:r>
            <a:r>
              <a:rPr lang="fr-FR" baseline="0" dirty="0" err="1"/>
              <a:t>reader</a:t>
            </a:r>
            <a:r>
              <a:rPr lang="fr-FR" baseline="0" dirty="0"/>
              <a:t> to </a:t>
            </a:r>
            <a:r>
              <a:rPr lang="fr-FR" baseline="0" dirty="0" err="1"/>
              <a:t>access</a:t>
            </a:r>
            <a:r>
              <a:rPr lang="fr-FR" baseline="0" dirty="0"/>
              <a:t> a </a:t>
            </a:r>
            <a:r>
              <a:rPr lang="fr-FR" baseline="0" dirty="0" err="1"/>
              <a:t>specific</a:t>
            </a:r>
            <a:r>
              <a:rPr lang="fr-FR" baseline="0" dirty="0"/>
              <a:t> room</a:t>
            </a:r>
          </a:p>
          <a:p>
            <a:r>
              <a:rPr lang="fr-FR" baseline="0" dirty="0"/>
              <a:t>The PDP </a:t>
            </a:r>
            <a:r>
              <a:rPr lang="fr-FR" baseline="0" dirty="0" err="1"/>
              <a:t>is</a:t>
            </a:r>
            <a:r>
              <a:rPr lang="fr-FR" baseline="0" dirty="0"/>
              <a:t> the component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make</a:t>
            </a:r>
            <a:r>
              <a:rPr lang="fr-FR" baseline="0" dirty="0"/>
              <a:t> the </a:t>
            </a:r>
            <a:r>
              <a:rPr lang="fr-FR" baseline="0" dirty="0" err="1"/>
              <a:t>decision</a:t>
            </a:r>
            <a:r>
              <a:rPr lang="fr-FR" baseline="0" dirty="0"/>
              <a:t> (Permit or </a:t>
            </a:r>
            <a:r>
              <a:rPr lang="fr-FR" baseline="0" dirty="0" err="1"/>
              <a:t>Deny</a:t>
            </a:r>
            <a:r>
              <a:rPr lang="fr-FR" baseline="0" dirty="0"/>
              <a:t>) </a:t>
            </a:r>
            <a:r>
              <a:rPr lang="fr-FR" baseline="0" dirty="0" err="1"/>
              <a:t>based</a:t>
            </a:r>
            <a:r>
              <a:rPr lang="fr-FR" baseline="0" dirty="0"/>
              <a:t> on </a:t>
            </a:r>
            <a:r>
              <a:rPr lang="fr-FR" baseline="0" dirty="0" err="1"/>
              <a:t>some</a:t>
            </a:r>
            <a:r>
              <a:rPr lang="fr-FR" baseline="0" dirty="0"/>
              <a:t> </a:t>
            </a:r>
            <a:r>
              <a:rPr lang="fr-FR" baseline="0" dirty="0" err="1"/>
              <a:t>attributes</a:t>
            </a:r>
            <a:r>
              <a:rPr lang="fr-FR" baseline="0" dirty="0"/>
              <a:t> and one or multiple </a:t>
            </a:r>
            <a:r>
              <a:rPr lang="fr-FR" baseline="0" dirty="0" err="1"/>
              <a:t>policies</a:t>
            </a:r>
            <a:endParaRPr lang="fr-FR" baseline="0" dirty="0"/>
          </a:p>
          <a:p>
            <a:r>
              <a:rPr lang="fr-FR" baseline="0" dirty="0"/>
              <a:t>The PIP </a:t>
            </a:r>
            <a:r>
              <a:rPr lang="fr-FR" baseline="0" dirty="0" err="1"/>
              <a:t>is</a:t>
            </a:r>
            <a:r>
              <a:rPr lang="fr-FR" baseline="0" dirty="0"/>
              <a:t> the point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feed</a:t>
            </a:r>
            <a:r>
              <a:rPr lang="fr-FR" baseline="0" dirty="0"/>
              <a:t> the </a:t>
            </a:r>
            <a:r>
              <a:rPr lang="fr-FR" baseline="0" dirty="0" err="1"/>
              <a:t>attributes</a:t>
            </a:r>
            <a:r>
              <a:rPr lang="fr-FR" baseline="0" dirty="0"/>
              <a:t> value to the PDP to help </a:t>
            </a:r>
            <a:r>
              <a:rPr lang="fr-FR" baseline="0" dirty="0" err="1"/>
              <a:t>him</a:t>
            </a:r>
            <a:r>
              <a:rPr lang="fr-FR" baseline="0" dirty="0"/>
              <a:t> </a:t>
            </a:r>
            <a:r>
              <a:rPr lang="fr-FR" baseline="0" dirty="0" err="1"/>
              <a:t>makes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decision</a:t>
            </a:r>
            <a:endParaRPr lang="fr-FR" baseline="0" dirty="0"/>
          </a:p>
          <a:p>
            <a:r>
              <a:rPr lang="fr-FR" baseline="0" dirty="0"/>
              <a:t>The PRP store the </a:t>
            </a:r>
            <a:r>
              <a:rPr lang="fr-FR" baseline="0" dirty="0" err="1"/>
              <a:t>policies</a:t>
            </a:r>
            <a:endParaRPr lang="fr-FR" baseline="0" dirty="0"/>
          </a:p>
          <a:p>
            <a:r>
              <a:rPr lang="fr-FR" baseline="0" dirty="0"/>
              <a:t>The PAP </a:t>
            </a:r>
            <a:r>
              <a:rPr lang="fr-FR" baseline="0" dirty="0" err="1"/>
              <a:t>is</a:t>
            </a:r>
            <a:r>
              <a:rPr lang="fr-FR" baseline="0" dirty="0"/>
              <a:t> the administration module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allow</a:t>
            </a:r>
            <a:r>
              <a:rPr lang="fr-FR" baseline="0" dirty="0"/>
              <a:t> the </a:t>
            </a:r>
            <a:r>
              <a:rPr lang="fr-FR" baseline="0" dirty="0" err="1"/>
              <a:t>administrator</a:t>
            </a:r>
            <a:r>
              <a:rPr lang="fr-FR" baseline="0" dirty="0"/>
              <a:t> to </a:t>
            </a:r>
            <a:r>
              <a:rPr lang="fr-FR" baseline="0" dirty="0" err="1"/>
              <a:t>create</a:t>
            </a:r>
            <a:r>
              <a:rPr lang="fr-FR" baseline="0" dirty="0"/>
              <a:t>, </a:t>
            </a:r>
            <a:r>
              <a:rPr lang="fr-FR" baseline="0" dirty="0" err="1"/>
              <a:t>read</a:t>
            </a:r>
            <a:r>
              <a:rPr lang="fr-FR" baseline="0" dirty="0"/>
              <a:t>, update and </a:t>
            </a:r>
            <a:r>
              <a:rPr lang="fr-FR" baseline="0" dirty="0" err="1"/>
              <a:t>delete</a:t>
            </a:r>
            <a:r>
              <a:rPr lang="fr-FR" baseline="0" dirty="0"/>
              <a:t> the </a:t>
            </a:r>
            <a:r>
              <a:rPr lang="fr-FR" baseline="0" dirty="0" err="1"/>
              <a:t>policies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D02BF-4619-4319-AEC5-39A2DADBA14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13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1" y="1975464"/>
            <a:ext cx="2790753" cy="1077443"/>
          </a:xfrm>
          <a:prstGeom prst="rect">
            <a:avLst/>
          </a:prstGeom>
        </p:spPr>
      </p:pic>
      <p:grpSp>
        <p:nvGrpSpPr>
          <p:cNvPr id="8" name="2 Grupo"/>
          <p:cNvGrpSpPr/>
          <p:nvPr userDrawn="1"/>
        </p:nvGrpSpPr>
        <p:grpSpPr>
          <a:xfrm>
            <a:off x="1062408" y="3383586"/>
            <a:ext cx="2032171" cy="946808"/>
            <a:chOff x="755576" y="4858456"/>
            <a:chExt cx="2032171" cy="946808"/>
          </a:xfrm>
        </p:grpSpPr>
        <p:pic>
          <p:nvPicPr>
            <p:cNvPr id="9" name="14 Imagen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858456"/>
              <a:ext cx="2032171" cy="946808"/>
            </a:xfrm>
            <a:prstGeom prst="rect">
              <a:avLst/>
            </a:prstGeom>
          </p:spPr>
        </p:pic>
        <p:pic>
          <p:nvPicPr>
            <p:cNvPr id="10" name="15 Imagen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73" y="5258983"/>
              <a:ext cx="232587" cy="189091"/>
            </a:xfrm>
            <a:prstGeom prst="rect">
              <a:avLst/>
            </a:prstGeom>
          </p:spPr>
        </p:pic>
      </p:grpSp>
      <p:grpSp>
        <p:nvGrpSpPr>
          <p:cNvPr id="11" name="3 Grupo"/>
          <p:cNvGrpSpPr/>
          <p:nvPr userDrawn="1"/>
        </p:nvGrpSpPr>
        <p:grpSpPr>
          <a:xfrm>
            <a:off x="3496747" y="1435207"/>
            <a:ext cx="2836305" cy="2880320"/>
            <a:chOff x="4788024" y="1819851"/>
            <a:chExt cx="4104456" cy="4168151"/>
          </a:xfrm>
        </p:grpSpPr>
        <p:pic>
          <p:nvPicPr>
            <p:cNvPr id="12" name="7 Imagen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819851"/>
              <a:ext cx="4104456" cy="2905293"/>
            </a:xfrm>
            <a:prstGeom prst="rect">
              <a:avLst/>
            </a:prstGeom>
          </p:spPr>
        </p:pic>
        <p:pic>
          <p:nvPicPr>
            <p:cNvPr id="13" name="8 Imagen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7031" y="3243846"/>
              <a:ext cx="3876812" cy="2744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9421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>
                <a:solidFill>
                  <a:srgbClr val="48B9C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585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58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82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1" y="1975464"/>
            <a:ext cx="2790753" cy="1077443"/>
          </a:xfrm>
          <a:prstGeom prst="rect">
            <a:avLst/>
          </a:prstGeom>
        </p:spPr>
      </p:pic>
      <p:grpSp>
        <p:nvGrpSpPr>
          <p:cNvPr id="2" name="2 Grupo"/>
          <p:cNvGrpSpPr/>
          <p:nvPr userDrawn="1"/>
        </p:nvGrpSpPr>
        <p:grpSpPr>
          <a:xfrm>
            <a:off x="1062408" y="3383586"/>
            <a:ext cx="2032171" cy="946808"/>
            <a:chOff x="755576" y="4858456"/>
            <a:chExt cx="2032171" cy="946808"/>
          </a:xfrm>
        </p:grpSpPr>
        <p:pic>
          <p:nvPicPr>
            <p:cNvPr id="9" name="14 Imagen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858456"/>
              <a:ext cx="2032171" cy="946808"/>
            </a:xfrm>
            <a:prstGeom prst="rect">
              <a:avLst/>
            </a:prstGeom>
          </p:spPr>
        </p:pic>
        <p:pic>
          <p:nvPicPr>
            <p:cNvPr id="10" name="15 Imagen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73" y="5258983"/>
              <a:ext cx="232587" cy="189091"/>
            </a:xfrm>
            <a:prstGeom prst="rect">
              <a:avLst/>
            </a:prstGeom>
          </p:spPr>
        </p:pic>
      </p:grpSp>
      <p:grpSp>
        <p:nvGrpSpPr>
          <p:cNvPr id="3" name="3 Grupo"/>
          <p:cNvGrpSpPr/>
          <p:nvPr userDrawn="1"/>
        </p:nvGrpSpPr>
        <p:grpSpPr>
          <a:xfrm>
            <a:off x="3496747" y="1435207"/>
            <a:ext cx="2836305" cy="2880320"/>
            <a:chOff x="4788024" y="1819851"/>
            <a:chExt cx="4104456" cy="4168151"/>
          </a:xfrm>
        </p:grpSpPr>
        <p:pic>
          <p:nvPicPr>
            <p:cNvPr id="12" name="7 Imagen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819851"/>
              <a:ext cx="4104456" cy="2905293"/>
            </a:xfrm>
            <a:prstGeom prst="rect">
              <a:avLst/>
            </a:prstGeom>
          </p:spPr>
        </p:pic>
        <p:pic>
          <p:nvPicPr>
            <p:cNvPr id="13" name="8 Imagen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7031" y="3243846"/>
              <a:ext cx="3876812" cy="2744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9421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6864C739-F722-4A5F-993E-21F025C3362C}" type="datetimeFigureOut">
              <a:rPr lang="es-ES" smtClean="0"/>
              <a:pPr/>
              <a:t>21/10/2016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56F8C8D4-27D6-409A-83F4-0DC44CBD9376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5" name="14 CuadroTexto"/>
          <p:cNvSpPr txBox="1"/>
          <p:nvPr userDrawn="1"/>
        </p:nvSpPr>
        <p:spPr>
          <a:xfrm>
            <a:off x="566682" y="683884"/>
            <a:ext cx="30097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300" dirty="0" err="1">
                <a:solidFill>
                  <a:srgbClr val="48B9C9"/>
                </a:solidFill>
                <a:latin typeface="Neo Tech Std Medium" pitchFamily="34" charset="0"/>
              </a:rPr>
              <a:t>Thanks</a:t>
            </a:r>
            <a:r>
              <a:rPr lang="es-ES" sz="3300" dirty="0">
                <a:solidFill>
                  <a:srgbClr val="48B9C9"/>
                </a:solidFill>
                <a:latin typeface="Neo Tech Std Medium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6525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>
            <a:lvl1pPr>
              <a:defRPr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48B9C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803998"/>
            <a:ext cx="6813376" cy="339502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270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22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8B9C9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54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388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48B9C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48B9C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514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E4A1CCEE-39A9-42E1-AEB2-F4AF9FE86139}" type="datetimeFigureOut">
              <a:rPr lang="es-ES" smtClean="0"/>
              <a:pPr/>
              <a:t>21/10/2016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528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E4A1CCEE-39A9-42E1-AEB2-F4AF9FE86139}" type="datetimeFigureOut">
              <a:rPr lang="es-ES" smtClean="0"/>
              <a:pPr/>
              <a:t>21/10/2016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399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>
                <a:solidFill>
                  <a:srgbClr val="48B9C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3500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0" y="0"/>
            <a:ext cx="6858000" cy="1385402"/>
          </a:xfrm>
          <a:prstGeom prst="rect">
            <a:avLst/>
          </a:prstGeom>
          <a:solidFill>
            <a:srgbClr val="48B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s-ES" sz="1050" dirty="0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1" y="1975464"/>
            <a:ext cx="2790753" cy="1077443"/>
          </a:xfrm>
          <a:prstGeom prst="rect">
            <a:avLst/>
          </a:prstGeom>
        </p:spPr>
      </p:pic>
      <p:grpSp>
        <p:nvGrpSpPr>
          <p:cNvPr id="12" name="2 Grupo"/>
          <p:cNvGrpSpPr/>
          <p:nvPr/>
        </p:nvGrpSpPr>
        <p:grpSpPr>
          <a:xfrm>
            <a:off x="1062408" y="3383586"/>
            <a:ext cx="2032171" cy="946808"/>
            <a:chOff x="755576" y="4858456"/>
            <a:chExt cx="2032171" cy="946808"/>
          </a:xfrm>
        </p:grpSpPr>
        <p:pic>
          <p:nvPicPr>
            <p:cNvPr id="14" name="14 Imagen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858456"/>
              <a:ext cx="2032171" cy="946808"/>
            </a:xfrm>
            <a:prstGeom prst="rect">
              <a:avLst/>
            </a:prstGeom>
          </p:spPr>
        </p:pic>
        <p:pic>
          <p:nvPicPr>
            <p:cNvPr id="15" name="15 Imagen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73" y="5258983"/>
              <a:ext cx="232587" cy="189091"/>
            </a:xfrm>
            <a:prstGeom prst="rect">
              <a:avLst/>
            </a:prstGeom>
          </p:spPr>
        </p:pic>
      </p:grpSp>
      <p:grpSp>
        <p:nvGrpSpPr>
          <p:cNvPr id="16" name="3 Grupo"/>
          <p:cNvGrpSpPr/>
          <p:nvPr/>
        </p:nvGrpSpPr>
        <p:grpSpPr>
          <a:xfrm>
            <a:off x="3496747" y="1435207"/>
            <a:ext cx="2836305" cy="2880320"/>
            <a:chOff x="4788024" y="1819851"/>
            <a:chExt cx="4104456" cy="4168151"/>
          </a:xfrm>
        </p:grpSpPr>
        <p:pic>
          <p:nvPicPr>
            <p:cNvPr id="17" name="7 Imagen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819851"/>
              <a:ext cx="4104456" cy="2905293"/>
            </a:xfrm>
            <a:prstGeom prst="rect">
              <a:avLst/>
            </a:prstGeom>
          </p:spPr>
        </p:pic>
        <p:pic>
          <p:nvPicPr>
            <p:cNvPr id="19" name="8 Imagen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7031" y="3243846"/>
              <a:ext cx="3876812" cy="2744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234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err="1"/>
              <a:t>Slide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drawings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261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4778375"/>
            <a:ext cx="685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48B9C9"/>
                </a:solidFill>
                <a:latin typeface="Verdana" pitchFamily="34" charset="0"/>
              </a:defRPr>
            </a:lvl1pPr>
          </a:lstStyle>
          <a:p>
            <a:fld id="{5DB640FA-A0C5-43F9-B65B-C58560F0DB53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11" name="7 Imagen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17"/>
          <a:stretch/>
        </p:blipFill>
        <p:spPr>
          <a:xfrm>
            <a:off x="368152" y="4813491"/>
            <a:ext cx="864096" cy="238471"/>
          </a:xfrm>
          <a:prstGeom prst="rect">
            <a:avLst/>
          </a:prstGeom>
        </p:spPr>
      </p:pic>
      <p:grpSp>
        <p:nvGrpSpPr>
          <p:cNvPr id="16" name="10 Grupo"/>
          <p:cNvGrpSpPr/>
          <p:nvPr/>
        </p:nvGrpSpPr>
        <p:grpSpPr>
          <a:xfrm>
            <a:off x="4509120" y="4771107"/>
            <a:ext cx="2270525" cy="365557"/>
            <a:chOff x="4433776" y="4710223"/>
            <a:chExt cx="3767600" cy="606588"/>
          </a:xfrm>
        </p:grpSpPr>
        <p:pic>
          <p:nvPicPr>
            <p:cNvPr id="17" name="3 Imagen"/>
            <p:cNvPicPr>
              <a:picLocks noChangeAspect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9" t="31626" r="10983" b="34187"/>
            <a:stretch/>
          </p:blipFill>
          <p:spPr>
            <a:xfrm>
              <a:off x="4433776" y="4710223"/>
              <a:ext cx="2009553" cy="606588"/>
            </a:xfrm>
            <a:prstGeom prst="rect">
              <a:avLst/>
            </a:prstGeom>
          </p:spPr>
        </p:pic>
        <p:pic>
          <p:nvPicPr>
            <p:cNvPr id="18" name="4 Imagen"/>
            <p:cNvPicPr>
              <a:picLocks noChangeAspect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7" t="34190" r="7113" b="32905"/>
            <a:stretch/>
          </p:blipFill>
          <p:spPr>
            <a:xfrm>
              <a:off x="6516216" y="4819582"/>
              <a:ext cx="1685160" cy="463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50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7" r:id="rId12"/>
  </p:sldLayoutIdLst>
  <p:txStyles>
    <p:titleStyle>
      <a:lvl1pPr algn="l" defTabSz="685800" rtl="0" eaLnBrk="1" latinLnBrk="0" hangingPunct="1">
        <a:spcBef>
          <a:spcPct val="0"/>
        </a:spcBef>
        <a:buNone/>
        <a:defRPr sz="1800" kern="1200">
          <a:solidFill>
            <a:srgbClr val="002159"/>
          </a:solidFill>
          <a:latin typeface="Verdana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159"/>
          </a:solidFill>
          <a:latin typeface="Verdana" pitchFamily="3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rgbClr val="48B9C9"/>
          </a:solidFill>
          <a:latin typeface="Verdana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002159"/>
          </a:solidFill>
          <a:latin typeface="Verdana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rgbClr val="002159"/>
          </a:solidFill>
          <a:latin typeface="Verdana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rgbClr val="48B9C9"/>
          </a:solidFill>
          <a:latin typeface="Verdana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fecha 1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6864C739-F722-4A5F-993E-21F025C3362C}" type="datetimeFigureOut">
              <a:rPr lang="es-ES" smtClean="0"/>
              <a:pPr/>
              <a:t>21/10/2016</a:t>
            </a:fld>
            <a:endParaRPr lang="es-ES"/>
          </a:p>
        </p:txBody>
      </p:sp>
      <p:sp>
        <p:nvSpPr>
          <p:cNvPr id="8" name="Marcador de pie de página 2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3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56F8C8D4-27D6-409A-83F4-0DC44CBD9376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14 CuadroTexto"/>
          <p:cNvSpPr txBox="1"/>
          <p:nvPr/>
        </p:nvSpPr>
        <p:spPr>
          <a:xfrm>
            <a:off x="566682" y="683884"/>
            <a:ext cx="30097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300" dirty="0" err="1">
                <a:solidFill>
                  <a:srgbClr val="48B9C9"/>
                </a:solidFill>
                <a:latin typeface="Neo Tech Std Medium" pitchFamily="34" charset="0"/>
              </a:rPr>
              <a:t>Thanks</a:t>
            </a:r>
            <a:r>
              <a:rPr lang="es-ES" sz="3300" dirty="0">
                <a:solidFill>
                  <a:srgbClr val="48B9C9"/>
                </a:solidFill>
                <a:latin typeface="Neo Tech Std Medium" pitchFamily="34" charset="0"/>
              </a:rPr>
              <a:t>!</a:t>
            </a:r>
          </a:p>
        </p:txBody>
      </p:sp>
      <p:pic>
        <p:nvPicPr>
          <p:cNvPr id="11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7" y="1755122"/>
            <a:ext cx="3097049" cy="1195697"/>
          </a:xfrm>
          <a:prstGeom prst="rect">
            <a:avLst/>
          </a:prstGeom>
        </p:spPr>
      </p:pic>
      <p:grpSp>
        <p:nvGrpSpPr>
          <p:cNvPr id="12" name="10 Grupo"/>
          <p:cNvGrpSpPr/>
          <p:nvPr/>
        </p:nvGrpSpPr>
        <p:grpSpPr>
          <a:xfrm>
            <a:off x="674695" y="3643842"/>
            <a:ext cx="1524128" cy="710106"/>
            <a:chOff x="755576" y="4858456"/>
            <a:chExt cx="2032171" cy="946808"/>
          </a:xfrm>
        </p:grpSpPr>
        <p:pic>
          <p:nvPicPr>
            <p:cNvPr id="13" name="11 Imagen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858456"/>
              <a:ext cx="2032171" cy="946808"/>
            </a:xfrm>
            <a:prstGeom prst="rect">
              <a:avLst/>
            </a:prstGeom>
          </p:spPr>
        </p:pic>
        <p:pic>
          <p:nvPicPr>
            <p:cNvPr id="14" name="12 Imagen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73" y="5258983"/>
              <a:ext cx="232587" cy="189091"/>
            </a:xfrm>
            <a:prstGeom prst="rect">
              <a:avLst/>
            </a:prstGeom>
          </p:spPr>
        </p:pic>
      </p:grpSp>
      <p:grpSp>
        <p:nvGrpSpPr>
          <p:cNvPr id="15" name="13 Grupo"/>
          <p:cNvGrpSpPr/>
          <p:nvPr/>
        </p:nvGrpSpPr>
        <p:grpSpPr>
          <a:xfrm>
            <a:off x="3933056" y="1284048"/>
            <a:ext cx="2783841" cy="2827042"/>
            <a:chOff x="4788024" y="1819851"/>
            <a:chExt cx="4104456" cy="4168151"/>
          </a:xfrm>
        </p:grpSpPr>
        <p:pic>
          <p:nvPicPr>
            <p:cNvPr id="16" name="20 Imagen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819851"/>
              <a:ext cx="4104456" cy="2905293"/>
            </a:xfrm>
            <a:prstGeom prst="rect">
              <a:avLst/>
            </a:prstGeom>
          </p:spPr>
        </p:pic>
        <p:pic>
          <p:nvPicPr>
            <p:cNvPr id="17" name="21 Imagen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7031" y="3243846"/>
              <a:ext cx="3876812" cy="2744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070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2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://catalogue.fiware.org/enablers/authorization-pdp-authzforce" TargetMode="External"/><Relationship Id="rId5" Type="http://schemas.openxmlformats.org/officeDocument/2006/relationships/hyperlink" Target="http://authzforce-ce-fiware.readthedocs.io/en/release-5.4.1c/UserAndProgrammersGuide.html" TargetMode="External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hyperlink" Target="http://tomcat.apache.org/tomcat-7.0-doc/index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hyperlink" Target="http://authzforce-ce-fiware.readthedocs.io/en/release-5.4.1c/InstallationAndAdministrationGuide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8640" y="267494"/>
            <a:ext cx="5184576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b="1" dirty="0" err="1">
                <a:solidFill>
                  <a:schemeClr val="bg1"/>
                </a:solidFill>
                <a:latin typeface="Verdana" pitchFamily="34" charset="0"/>
              </a:rPr>
              <a:t>Lesson</a:t>
            </a:r>
            <a:r>
              <a:rPr lang="es-ES" sz="1050" b="1" dirty="0">
                <a:solidFill>
                  <a:schemeClr val="bg1"/>
                </a:solidFill>
                <a:latin typeface="Verdana" pitchFamily="34" charset="0"/>
              </a:rPr>
              <a:t> 3 - </a:t>
            </a:r>
            <a:r>
              <a:rPr lang="es-ES" sz="1050" b="1" dirty="0" err="1">
                <a:solidFill>
                  <a:schemeClr val="bg1"/>
                </a:solidFill>
                <a:latin typeface="Verdana" pitchFamily="34" charset="0"/>
              </a:rPr>
              <a:t>Introduction</a:t>
            </a:r>
            <a:r>
              <a:rPr lang="es-ES" sz="1050" b="1" dirty="0">
                <a:solidFill>
                  <a:schemeClr val="bg1"/>
                </a:solidFill>
                <a:latin typeface="Verdana" pitchFamily="34" charset="0"/>
              </a:rPr>
              <a:t> to </a:t>
            </a:r>
            <a:r>
              <a:rPr lang="es-ES" sz="1050" b="1" dirty="0" err="1">
                <a:solidFill>
                  <a:schemeClr val="bg1"/>
                </a:solidFill>
                <a:latin typeface="Verdana" pitchFamily="34" charset="0"/>
              </a:rPr>
              <a:t>Authorization</a:t>
            </a:r>
            <a:r>
              <a:rPr lang="es-ES" sz="1050" b="1" dirty="0">
                <a:solidFill>
                  <a:schemeClr val="bg1"/>
                </a:solidFill>
                <a:latin typeface="Verdana" pitchFamily="34" charset="0"/>
              </a:rPr>
              <a:t> PDP GE Reference </a:t>
            </a:r>
            <a:r>
              <a:rPr lang="es-ES" sz="1050" b="1" dirty="0" err="1">
                <a:solidFill>
                  <a:schemeClr val="bg1"/>
                </a:solidFill>
                <a:latin typeface="Verdana" pitchFamily="34" charset="0"/>
              </a:rPr>
              <a:t>Implementation</a:t>
            </a:r>
            <a:r>
              <a:rPr lang="es-ES" sz="1050" b="1" dirty="0">
                <a:solidFill>
                  <a:schemeClr val="bg1"/>
                </a:solidFill>
                <a:latin typeface="Verdana" pitchFamily="34" charset="0"/>
              </a:rPr>
              <a:t> (</a:t>
            </a:r>
            <a:r>
              <a:rPr lang="es-ES" sz="1050" b="1" dirty="0" err="1">
                <a:solidFill>
                  <a:schemeClr val="bg1"/>
                </a:solidFill>
                <a:latin typeface="Verdana" pitchFamily="34" charset="0"/>
              </a:rPr>
              <a:t>GEri</a:t>
            </a:r>
            <a:r>
              <a:rPr lang="es-ES" sz="1050" b="1" dirty="0">
                <a:solidFill>
                  <a:schemeClr val="bg1"/>
                </a:solidFill>
                <a:latin typeface="Verdana" pitchFamily="34" charset="0"/>
              </a:rPr>
              <a:t>): </a:t>
            </a:r>
            <a:r>
              <a:rPr lang="es-ES" sz="1050" b="1" i="1" dirty="0" err="1">
                <a:solidFill>
                  <a:schemeClr val="bg1"/>
                </a:solidFill>
                <a:latin typeface="Verdana" pitchFamily="34" charset="0"/>
              </a:rPr>
              <a:t>AuthzForce</a:t>
            </a:r>
            <a:endParaRPr lang="es-ES" sz="1050" i="1" dirty="0">
              <a:solidFill>
                <a:schemeClr val="bg1"/>
              </a:solidFill>
              <a:latin typeface="Verdana" pitchFamily="34" charset="0"/>
            </a:endParaRPr>
          </a:p>
          <a:p>
            <a:pPr algn="ctr"/>
            <a:endParaRPr lang="es-ES" sz="1050" i="1" dirty="0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FIWARE 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Chapter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: </a:t>
            </a:r>
            <a:r>
              <a:rPr lang="es-ES" sz="900" b="1" i="1" dirty="0">
                <a:solidFill>
                  <a:schemeClr val="bg1"/>
                </a:solidFill>
                <a:latin typeface="Verdana" pitchFamily="34" charset="0"/>
              </a:rPr>
              <a:t>Security</a:t>
            </a:r>
          </a:p>
          <a:p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FIWARE GE: </a:t>
            </a:r>
            <a:r>
              <a:rPr lang="es-ES" sz="900" b="1" i="1" dirty="0" err="1">
                <a:solidFill>
                  <a:schemeClr val="bg1"/>
                </a:solidFill>
                <a:latin typeface="Verdana" pitchFamily="34" charset="0"/>
              </a:rPr>
              <a:t>Authorization</a:t>
            </a:r>
            <a:r>
              <a:rPr lang="es-ES" sz="900" b="1" i="1" dirty="0">
                <a:solidFill>
                  <a:schemeClr val="bg1"/>
                </a:solidFill>
                <a:latin typeface="Verdana" pitchFamily="34" charset="0"/>
              </a:rPr>
              <a:t> PDP 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current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version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: R5)</a:t>
            </a:r>
            <a:endParaRPr lang="es-ES" sz="900" b="1" i="1" dirty="0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FIWARE 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GEri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: </a:t>
            </a:r>
            <a:r>
              <a:rPr lang="es-ES" sz="900" b="1" i="1" dirty="0" err="1">
                <a:solidFill>
                  <a:schemeClr val="bg1"/>
                </a:solidFill>
                <a:latin typeface="Verdana" pitchFamily="34" charset="0"/>
              </a:rPr>
              <a:t>AuthzForce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 (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current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version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: 5.4.1)</a:t>
            </a:r>
          </a:p>
          <a:p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FIWARE GE 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Owner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: </a:t>
            </a:r>
            <a:r>
              <a:rPr lang="es-ES" sz="900" b="1" i="1" dirty="0">
                <a:solidFill>
                  <a:schemeClr val="bg1"/>
                </a:solidFill>
                <a:latin typeface="Verdana" pitchFamily="34" charset="0"/>
              </a:rPr>
              <a:t>Cyril </a:t>
            </a:r>
            <a:r>
              <a:rPr lang="es-ES" sz="900" b="1" i="1" dirty="0" err="1">
                <a:solidFill>
                  <a:schemeClr val="bg1"/>
                </a:solidFill>
                <a:latin typeface="Verdana" pitchFamily="34" charset="0"/>
              </a:rPr>
              <a:t>Dangerville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, </a:t>
            </a:r>
            <a:r>
              <a:rPr lang="es-ES" sz="900" b="1" i="1" dirty="0" err="1">
                <a:solidFill>
                  <a:schemeClr val="bg1"/>
                </a:solidFill>
                <a:latin typeface="Verdana" pitchFamily="34" charset="0"/>
              </a:rPr>
              <a:t>Thales</a:t>
            </a:r>
            <a:r>
              <a:rPr lang="es-ES" sz="900" b="1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s-ES" sz="900" b="1" i="1" dirty="0" err="1">
                <a:solidFill>
                  <a:schemeClr val="bg1"/>
                </a:solidFill>
                <a:latin typeface="Verdana" pitchFamily="34" charset="0"/>
              </a:rPr>
              <a:t>Services</a:t>
            </a:r>
            <a:endParaRPr lang="es-ES" sz="9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" name="slid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9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Using &amp; Programming with </a:t>
            </a:r>
            <a:r>
              <a:rPr lang="en-US" sz="2400" dirty="0" err="1"/>
              <a:t>AuthzForce</a:t>
            </a:r>
            <a:endParaRPr lang="en-US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131590"/>
            <a:ext cx="6172200" cy="3600400"/>
          </a:xfrm>
        </p:spPr>
        <p:txBody>
          <a:bodyPr>
            <a:normAutofit/>
          </a:bodyPr>
          <a:lstStyle/>
          <a:p>
            <a:pPr indent="0">
              <a:buNone/>
              <a:defRPr/>
            </a:pPr>
            <a:endParaRPr lang="en-US" dirty="0">
              <a:latin typeface="TheSansCorrespondence" charset="0"/>
              <a:cs typeface="Arial" pitchFamily="34" charset="0"/>
            </a:endParaRPr>
          </a:p>
          <a:p>
            <a:pPr marL="342900" lvl="1" indent="-342900"/>
            <a:r>
              <a:rPr lang="en-US" sz="2500" dirty="0" err="1">
                <a:latin typeface="TheSansCorrespondence" charset="0"/>
                <a:cs typeface="Arial" pitchFamily="34" charset="0"/>
              </a:rPr>
              <a:t>Authzforce</a:t>
            </a:r>
            <a:r>
              <a:rPr lang="en-US" sz="2500" dirty="0">
                <a:latin typeface="TheSansCorrespondence" charset="0"/>
                <a:cs typeface="Arial" pitchFamily="34" charset="0"/>
              </a:rPr>
              <a:t> = </a:t>
            </a:r>
            <a:r>
              <a:rPr lang="en-US" sz="2500" dirty="0" err="1">
                <a:latin typeface="TheSansCorrespondence" charset="0"/>
                <a:cs typeface="Arial" pitchFamily="34" charset="0"/>
              </a:rPr>
              <a:t>GEri</a:t>
            </a:r>
            <a:r>
              <a:rPr lang="en-US" sz="2500" dirty="0">
                <a:latin typeface="TheSansCorrespondence" charset="0"/>
                <a:cs typeface="Arial" pitchFamily="34" charset="0"/>
              </a:rPr>
              <a:t> </a:t>
            </a:r>
            <a:r>
              <a:rPr lang="en-US" sz="25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 fully supports Authorization PDP GE’s API </a:t>
            </a:r>
          </a:p>
          <a:p>
            <a:pPr marL="642937" lvl="2" indent="-342900"/>
            <a:r>
              <a:rPr lang="en-US" sz="22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More info in </a:t>
            </a:r>
            <a:r>
              <a:rPr lang="en-US" sz="2200" b="1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Lesson 2</a:t>
            </a:r>
            <a:endParaRPr lang="en-US" sz="1900" b="1" dirty="0">
              <a:latin typeface="TheSansCorrespondence" charset="0"/>
              <a:cs typeface="Arial" pitchFamily="34" charset="0"/>
            </a:endParaRPr>
          </a:p>
          <a:p>
            <a:pPr marL="285750" lvl="1" indent="-285750"/>
            <a:r>
              <a:rPr lang="en-US" sz="2500" dirty="0">
                <a:latin typeface="TheSansCorrespondence" charset="0"/>
                <a:cs typeface="Arial" pitchFamily="34" charset="0"/>
              </a:rPr>
              <a:t>Extra </a:t>
            </a:r>
            <a:r>
              <a:rPr lang="en-US" sz="2500" dirty="0" err="1">
                <a:latin typeface="TheSansCorrespondence" charset="0"/>
                <a:cs typeface="Arial" pitchFamily="34" charset="0"/>
              </a:rPr>
              <a:t>AuthzForce</a:t>
            </a:r>
            <a:r>
              <a:rPr lang="en-US" sz="2500" dirty="0">
                <a:latin typeface="TheSansCorrespondence" charset="0"/>
                <a:cs typeface="Arial" pitchFamily="34" charset="0"/>
              </a:rPr>
              <a:t>-specific API features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Policy Repository properties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PDP features</a:t>
            </a:r>
          </a:p>
        </p:txBody>
      </p:sp>
      <p:pic>
        <p:nvPicPr>
          <p:cNvPr id="5" name="slide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0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AuthzForce</a:t>
            </a:r>
            <a:r>
              <a:rPr lang="en-US" sz="2400" dirty="0"/>
              <a:t> API – Policy repository properties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131590"/>
            <a:ext cx="6172200" cy="3600400"/>
          </a:xfrm>
        </p:spPr>
        <p:txBody>
          <a:bodyPr>
            <a:normAutofit/>
          </a:bodyPr>
          <a:lstStyle/>
          <a:p>
            <a:pPr indent="0">
              <a:buNone/>
              <a:defRPr/>
            </a:pPr>
            <a:endParaRPr lang="en-US" dirty="0">
              <a:latin typeface="TheSansCorrespondence" charset="0"/>
              <a:cs typeface="Arial" pitchFamily="34" charset="0"/>
            </a:endParaRPr>
          </a:p>
          <a:p>
            <a:pPr marL="342900" lvl="1" indent="-342900"/>
            <a:r>
              <a:rPr lang="en-US" sz="25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/domains/{</a:t>
            </a:r>
            <a:r>
              <a:rPr lang="en-US" sz="2500" dirty="0" err="1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domainId</a:t>
            </a:r>
            <a:r>
              <a:rPr lang="en-US" sz="25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}/pap/</a:t>
            </a:r>
            <a:r>
              <a:rPr lang="en-US" sz="2500" dirty="0" err="1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prp.properties</a:t>
            </a:r>
            <a:endParaRPr lang="en-US" sz="2500" dirty="0">
              <a:latin typeface="TheSansCorrespondence" charset="0"/>
              <a:cs typeface="Arial" pitchFamily="34" charset="0"/>
              <a:sym typeface="Wingdings" panose="05000000000000000000" pitchFamily="2" charset="2"/>
            </a:endParaRPr>
          </a:p>
          <a:p>
            <a:pPr marL="342900" lvl="1" indent="-342900"/>
            <a:r>
              <a:rPr lang="en-US" sz="25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GET/PUT</a:t>
            </a:r>
          </a:p>
          <a:p>
            <a:pPr marL="342900" lvl="1" indent="-342900"/>
            <a:r>
              <a:rPr lang="en-US" sz="25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Properties </a:t>
            </a:r>
          </a:p>
          <a:p>
            <a:pPr marL="642937" lvl="2" indent="-342900"/>
            <a:r>
              <a:rPr lang="en-US" sz="22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Max policy count</a:t>
            </a:r>
          </a:p>
          <a:p>
            <a:pPr marL="642937" lvl="2" indent="-342900"/>
            <a:r>
              <a:rPr lang="en-US" sz="22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Max version count per policy</a:t>
            </a:r>
          </a:p>
          <a:p>
            <a:pPr marL="642937" lvl="2" indent="-342900"/>
            <a:r>
              <a:rPr lang="en-US" sz="22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Version rolling</a:t>
            </a:r>
            <a:endParaRPr lang="en-US" sz="1900" dirty="0">
              <a:latin typeface="TheSansCorrespondence" charset="0"/>
              <a:cs typeface="Arial" pitchFamily="34" charset="0"/>
            </a:endParaRPr>
          </a:p>
        </p:txBody>
      </p:sp>
      <p:pic>
        <p:nvPicPr>
          <p:cNvPr id="4" name="slid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40968" y="2283718"/>
            <a:ext cx="609600" cy="609600"/>
          </a:xfrm>
          <a:prstGeom prst="rect">
            <a:avLst/>
          </a:prstGeom>
        </p:spPr>
      </p:pic>
      <p:pic>
        <p:nvPicPr>
          <p:cNvPr id="5" name="slide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2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9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AuthzForce</a:t>
            </a:r>
            <a:r>
              <a:rPr lang="en-US" sz="2400" dirty="0"/>
              <a:t> API – PDP features - Basic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131590"/>
            <a:ext cx="6172200" cy="3600400"/>
          </a:xfrm>
        </p:spPr>
        <p:txBody>
          <a:bodyPr>
            <a:normAutofit lnSpcReduction="10000"/>
          </a:bodyPr>
          <a:lstStyle/>
          <a:p>
            <a:pPr indent="0">
              <a:buNone/>
              <a:defRPr/>
            </a:pPr>
            <a:endParaRPr lang="en-US" dirty="0">
              <a:latin typeface="TheSansCorrespondence" charset="0"/>
              <a:cs typeface="Arial" pitchFamily="34" charset="0"/>
            </a:endParaRPr>
          </a:p>
          <a:p>
            <a:pPr marL="342900" lvl="1" indent="-342900"/>
            <a:r>
              <a:rPr lang="en-US" sz="25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/domains/{</a:t>
            </a:r>
            <a:r>
              <a:rPr lang="en-US" sz="2500" dirty="0" err="1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domainId</a:t>
            </a:r>
            <a:r>
              <a:rPr lang="en-US" sz="25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}/pap/</a:t>
            </a:r>
            <a:r>
              <a:rPr lang="en-US" sz="2500" dirty="0" err="1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pdp.properties</a:t>
            </a:r>
            <a:endParaRPr lang="en-US" sz="2500" dirty="0">
              <a:latin typeface="TheSansCorrespondence" charset="0"/>
              <a:cs typeface="Arial" pitchFamily="34" charset="0"/>
              <a:sym typeface="Wingdings" panose="05000000000000000000" pitchFamily="2" charset="2"/>
            </a:endParaRPr>
          </a:p>
          <a:p>
            <a:pPr marL="342900" lvl="1" indent="-342900"/>
            <a:r>
              <a:rPr lang="en-US" sz="25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“</a:t>
            </a:r>
            <a:r>
              <a:rPr lang="en-US" sz="2500" dirty="0" err="1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rootPolicyRefExpression</a:t>
            </a:r>
            <a:r>
              <a:rPr lang="en-US" sz="25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”</a:t>
            </a:r>
          </a:p>
          <a:p>
            <a:pPr marL="342900" lvl="1" indent="-342900"/>
            <a:r>
              <a:rPr lang="en-US" sz="25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“feature” element(s)</a:t>
            </a:r>
          </a:p>
          <a:p>
            <a:pPr marL="642937" lvl="2" indent="-342900"/>
            <a:r>
              <a:rPr lang="en-US" sz="22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Extra XACML datatypes, functions, policy/rule combining algorithms (only standard (Core) mandatory ones enabled by default)</a:t>
            </a:r>
          </a:p>
          <a:p>
            <a:pPr marL="642937" lvl="2" indent="-342900"/>
            <a:r>
              <a:rPr lang="en-US" sz="22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Change XACML Request/Result filter</a:t>
            </a:r>
          </a:p>
          <a:p>
            <a:pPr marL="642937" lvl="2" indent="-342900"/>
            <a:endParaRPr lang="en-US" sz="2200" dirty="0">
              <a:latin typeface="TheSansCorrespondence" charset="0"/>
              <a:cs typeface="Arial" pitchFamily="34" charset="0"/>
              <a:sym typeface="Wingdings" panose="05000000000000000000" pitchFamily="2" charset="2"/>
            </a:endParaRPr>
          </a:p>
        </p:txBody>
      </p:sp>
      <p:pic>
        <p:nvPicPr>
          <p:cNvPr id="5" name="slide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0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AuthzForce</a:t>
            </a:r>
            <a:r>
              <a:rPr lang="en-US" sz="2400" dirty="0"/>
              <a:t> API – PDP features – </a:t>
            </a:r>
            <a:r>
              <a:rPr lang="en-US" sz="2400"/>
              <a:t>Attribute Providers</a:t>
            </a:r>
            <a:endParaRPr lang="en-US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131590"/>
            <a:ext cx="6172200" cy="3600400"/>
          </a:xfrm>
        </p:spPr>
        <p:txBody>
          <a:bodyPr>
            <a:normAutofit/>
          </a:bodyPr>
          <a:lstStyle/>
          <a:p>
            <a:pPr marL="342900" lvl="1" indent="-342900"/>
            <a:r>
              <a:rPr lang="en-US" sz="25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PDP Attribute Providers configuration</a:t>
            </a:r>
          </a:p>
          <a:p>
            <a:pPr marL="342900" lvl="1" indent="-342900"/>
            <a:r>
              <a:rPr lang="en-US" sz="25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Attribute Providers enable the PDP to retrieve attributes from other sources than </a:t>
            </a:r>
            <a:r>
              <a:rPr lang="en-US" sz="2500" dirty="0" err="1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PEPs’</a:t>
            </a:r>
            <a:r>
              <a:rPr lang="en-US" sz="25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 Requests (databases, remote services…) </a:t>
            </a:r>
          </a:p>
          <a:p>
            <a:pPr marL="342900" lvl="1" indent="-342900"/>
            <a:r>
              <a:rPr lang="en-US" sz="25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/domains/{</a:t>
            </a:r>
            <a:r>
              <a:rPr lang="en-US" sz="2500" dirty="0" err="1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domainId</a:t>
            </a:r>
            <a:r>
              <a:rPr lang="en-US" sz="25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}/pap/</a:t>
            </a:r>
            <a:r>
              <a:rPr lang="en-US" sz="2500" dirty="0" err="1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attribute.providers</a:t>
            </a:r>
            <a:endParaRPr lang="en-US" sz="2500" dirty="0">
              <a:latin typeface="TheSansCorrespondence" charset="0"/>
              <a:cs typeface="Arial" pitchFamily="34" charset="0"/>
              <a:sym typeface="Wingdings" panose="05000000000000000000" pitchFamily="2" charset="2"/>
            </a:endParaRPr>
          </a:p>
          <a:p>
            <a:pPr marL="642937" lvl="2" indent="-342900"/>
            <a:r>
              <a:rPr lang="en-US" sz="22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GET/PUT</a:t>
            </a:r>
          </a:p>
        </p:txBody>
      </p:sp>
      <p:pic>
        <p:nvPicPr>
          <p:cNvPr id="5" name="slide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1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038428" cy="857250"/>
          </a:xfrm>
        </p:spPr>
        <p:txBody>
          <a:bodyPr>
            <a:normAutofit/>
          </a:bodyPr>
          <a:lstStyle/>
          <a:p>
            <a:r>
              <a:rPr lang="en-US" sz="2400" dirty="0"/>
              <a:t>Where to go next?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275606"/>
            <a:ext cx="6172200" cy="3528392"/>
          </a:xfrm>
        </p:spPr>
        <p:txBody>
          <a:bodyPr>
            <a:normAutofit/>
          </a:bodyPr>
          <a:lstStyle/>
          <a:p>
            <a:pPr marL="257175" lvl="1" indent="-257175">
              <a:buFont typeface="Arial" pitchFamily="34" charset="0"/>
              <a:buChar char="•"/>
            </a:pPr>
            <a:r>
              <a:rPr lang="en-US" sz="1900" dirty="0" err="1">
                <a:solidFill>
                  <a:srgbClr val="002159"/>
                </a:solidFill>
                <a:latin typeface="TheSansCorrespondence" charset="0"/>
                <a:cs typeface="Arial" pitchFamily="34" charset="0"/>
                <a:hlinkClick r:id="rId5"/>
              </a:rPr>
              <a:t>AuthzForce</a:t>
            </a:r>
            <a:r>
              <a:rPr lang="en-US" sz="1900" dirty="0">
                <a:solidFill>
                  <a:srgbClr val="002159"/>
                </a:solidFill>
                <a:latin typeface="TheSansCorrespondence" charset="0"/>
                <a:cs typeface="Arial" pitchFamily="34" charset="0"/>
                <a:hlinkClick r:id="rId5"/>
              </a:rPr>
              <a:t> User and Programmers Guide (link)</a:t>
            </a:r>
            <a:endParaRPr lang="en-US" sz="1900" dirty="0">
              <a:solidFill>
                <a:srgbClr val="002159"/>
              </a:solidFill>
              <a:latin typeface="TheSansCorrespondence" charset="0"/>
              <a:cs typeface="Arial" pitchFamily="34" charset="0"/>
            </a:endParaRPr>
          </a:p>
          <a:p>
            <a:pPr marL="257175" lvl="1" indent="-257175">
              <a:buFont typeface="Arial" pitchFamily="34" charset="0"/>
              <a:buChar char="•"/>
            </a:pPr>
            <a:r>
              <a:rPr lang="en-US" sz="1900" dirty="0">
                <a:solidFill>
                  <a:srgbClr val="002159"/>
                </a:solidFill>
                <a:latin typeface="TheSansCorrespondence" charset="0"/>
                <a:cs typeface="Arial" pitchFamily="34" charset="0"/>
              </a:rPr>
              <a:t>More info on the FIWARE </a:t>
            </a:r>
            <a:r>
              <a:rPr lang="en-US" sz="1900" dirty="0">
                <a:solidFill>
                  <a:srgbClr val="002159"/>
                </a:solidFill>
                <a:latin typeface="TheSansCorrespondence" charset="0"/>
                <a:cs typeface="Arial" pitchFamily="34" charset="0"/>
                <a:hlinkClick r:id="rId6"/>
              </a:rPr>
              <a:t>catalogue (link)</a:t>
            </a:r>
            <a:r>
              <a:rPr lang="en-US" sz="1900" dirty="0">
                <a:solidFill>
                  <a:srgbClr val="002159"/>
                </a:solidFill>
                <a:latin typeface="TheSansCorrespondence" charset="0"/>
                <a:cs typeface="Arial" pitchFamily="34" charset="0"/>
              </a:rPr>
              <a:t> </a:t>
            </a:r>
          </a:p>
        </p:txBody>
      </p:sp>
      <p:pic>
        <p:nvPicPr>
          <p:cNvPr id="5" name="slide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3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42900" y="205978"/>
            <a:ext cx="6172200" cy="207773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159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Q &amp; 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2159"/>
              </a:solidFill>
              <a:latin typeface="Verdana" pitchFamily="34" charset="0"/>
              <a:ea typeface="+mj-ea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159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2159"/>
                </a:solidFill>
                <a:latin typeface="Verdana" pitchFamily="34" charset="0"/>
                <a:ea typeface="+mj-ea"/>
                <a:cs typeface="+mj-cs"/>
              </a:rPr>
              <a:t>Thanks for your attention </a:t>
            </a:r>
            <a:r>
              <a:rPr lang="en-US" dirty="0">
                <a:solidFill>
                  <a:srgbClr val="002159"/>
                </a:solidFill>
                <a:latin typeface="Verdana" pitchFamily="34" charset="0"/>
                <a:ea typeface="+mj-ea"/>
                <a:cs typeface="+mj-cs"/>
                <a:sym typeface="Wingdings" pitchFamily="2" charset="2"/>
              </a:rPr>
              <a:t>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159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8695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XACML Architecture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531851" y="596797"/>
            <a:ext cx="6445113" cy="4290757"/>
            <a:chOff x="1742835" y="1251783"/>
            <a:chExt cx="6246529" cy="3118916"/>
          </a:xfrm>
        </p:grpSpPr>
        <p:pic>
          <p:nvPicPr>
            <p:cNvPr id="36" name="Image 35" descr="server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8993" y="1251783"/>
              <a:ext cx="522079" cy="607793"/>
            </a:xfrm>
            <a:prstGeom prst="rect">
              <a:avLst/>
            </a:prstGeom>
          </p:spPr>
        </p:pic>
        <p:cxnSp>
          <p:nvCxnSpPr>
            <p:cNvPr id="37" name="Connecteur droit avec flèche 36"/>
            <p:cNvCxnSpPr/>
            <p:nvPr/>
          </p:nvCxnSpPr>
          <p:spPr bwMode="auto">
            <a:xfrm flipV="1">
              <a:off x="3853259" y="1534222"/>
              <a:ext cx="411380" cy="4482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 bwMode="auto">
            <a:xfrm>
              <a:off x="2279614" y="1547365"/>
              <a:ext cx="411463" cy="9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55014" y="1281158"/>
              <a:ext cx="370025" cy="4933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0" name="Rectangle 39"/>
            <p:cNvSpPr/>
            <p:nvPr/>
          </p:nvSpPr>
          <p:spPr bwMode="auto">
            <a:xfrm>
              <a:off x="2717062" y="1281425"/>
              <a:ext cx="1171734" cy="514557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sz="4000" b="1" dirty="0">
                  <a:solidFill>
                    <a:schemeClr val="bg1"/>
                  </a:solidFill>
                  <a:latin typeface="Gill Sans" pitchFamily="34" charset="0"/>
                </a:rPr>
                <a:t>PEP</a:t>
              </a: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2712302" y="2241738"/>
              <a:ext cx="1199699" cy="514557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sz="4000" b="1" dirty="0">
                  <a:solidFill>
                    <a:schemeClr val="bg1"/>
                  </a:solidFill>
                  <a:latin typeface="Gill Sans" pitchFamily="34" charset="0"/>
                </a:rPr>
                <a:t>PDP</a:t>
              </a:r>
            </a:p>
          </p:txBody>
        </p:sp>
        <p:cxnSp>
          <p:nvCxnSpPr>
            <p:cNvPr id="42" name="Connecteur droit avec flèche 41"/>
            <p:cNvCxnSpPr/>
            <p:nvPr/>
          </p:nvCxnSpPr>
          <p:spPr bwMode="auto">
            <a:xfrm>
              <a:off x="3323894" y="1834628"/>
              <a:ext cx="0" cy="40317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ZoneTexte 42"/>
            <p:cNvSpPr txBox="1"/>
            <p:nvPr/>
          </p:nvSpPr>
          <p:spPr>
            <a:xfrm>
              <a:off x="2361954" y="1859576"/>
              <a:ext cx="1064908" cy="335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AuthZ</a:t>
              </a:r>
              <a:r>
                <a:rPr lang="en-US" sz="12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Request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(XACML)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203569" y="1286374"/>
              <a:ext cx="1711211" cy="42506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ENFORCE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5260724" y="1597465"/>
              <a:ext cx="2242235" cy="246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Policy Enforcement Point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58353" y="2047733"/>
              <a:ext cx="1378739" cy="42506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DECIDE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5296705" y="2339196"/>
              <a:ext cx="1884284" cy="246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70C0"/>
                  </a:solidFill>
                </a:rPr>
                <a:t>Policy Decision Point</a:t>
              </a:r>
            </a:p>
          </p:txBody>
        </p:sp>
        <p:cxnSp>
          <p:nvCxnSpPr>
            <p:cNvPr id="48" name="Connecteur en angle 35"/>
            <p:cNvCxnSpPr>
              <a:endCxn id="49" idx="1"/>
            </p:cNvCxnSpPr>
            <p:nvPr/>
          </p:nvCxnSpPr>
          <p:spPr bwMode="auto">
            <a:xfrm rot="16200000" flipH="1">
              <a:off x="3589176" y="2856566"/>
              <a:ext cx="350211" cy="161655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 bwMode="auto">
            <a:xfrm>
              <a:off x="3845109" y="2922337"/>
              <a:ext cx="738277" cy="38032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sz="2800" b="1" dirty="0">
                  <a:solidFill>
                    <a:schemeClr val="bg1"/>
                  </a:solidFill>
                  <a:latin typeface="Gill Sans" pitchFamily="34" charset="0"/>
                </a:rPr>
                <a:t>PIP</a:t>
              </a: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3767428" y="3502708"/>
              <a:ext cx="893638" cy="380324"/>
            </a:xfrm>
            <a:prstGeom prst="rect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sz="2800" b="1" dirty="0">
                  <a:solidFill>
                    <a:schemeClr val="bg1"/>
                  </a:solidFill>
                  <a:latin typeface="Gill Sans" pitchFamily="34" charset="0"/>
                </a:rPr>
                <a:t>PRP</a:t>
              </a:r>
            </a:p>
          </p:txBody>
        </p:sp>
        <p:cxnSp>
          <p:nvCxnSpPr>
            <p:cNvPr id="51" name="Connecteur en angle 35"/>
            <p:cNvCxnSpPr>
              <a:endCxn id="50" idx="1"/>
            </p:cNvCxnSpPr>
            <p:nvPr/>
          </p:nvCxnSpPr>
          <p:spPr bwMode="auto">
            <a:xfrm rot="16200000" flipH="1">
              <a:off x="3166921" y="3092363"/>
              <a:ext cx="930581" cy="270433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5449537" y="2604739"/>
              <a:ext cx="1219276" cy="3355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INFORM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353135" y="2847135"/>
              <a:ext cx="2415867" cy="268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92D050"/>
                  </a:solidFill>
                </a:rPr>
                <a:t>Policy Information Point</a:t>
              </a: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2733761" y="3856142"/>
              <a:ext cx="1162786" cy="514557"/>
            </a:xfrm>
            <a:prstGeom prst="rect">
              <a:avLst/>
            </a:prstGeom>
            <a:solidFill>
              <a:srgbClr val="FF99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sz="4000" b="1" dirty="0">
                  <a:solidFill>
                    <a:schemeClr val="bg1"/>
                  </a:solidFill>
                  <a:latin typeface="Gill Sans" pitchFamily="34" charset="0"/>
                </a:rPr>
                <a:t>PAP</a:t>
              </a:r>
            </a:p>
          </p:txBody>
        </p:sp>
        <p:cxnSp>
          <p:nvCxnSpPr>
            <p:cNvPr id="55" name="Connecteur droit avec flèche 54"/>
            <p:cNvCxnSpPr/>
            <p:nvPr/>
          </p:nvCxnSpPr>
          <p:spPr bwMode="auto">
            <a:xfrm>
              <a:off x="2303202" y="3983581"/>
              <a:ext cx="411463" cy="9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5395129" y="3778559"/>
              <a:ext cx="1328091" cy="3355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MANAGE</a:t>
              </a: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5296705" y="3987422"/>
              <a:ext cx="2692659" cy="268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Policy Administration Point</a:t>
              </a:r>
            </a:p>
          </p:txBody>
        </p:sp>
        <p:cxnSp>
          <p:nvCxnSpPr>
            <p:cNvPr id="58" name="Forme 27"/>
            <p:cNvCxnSpPr>
              <a:stCxn id="54" idx="3"/>
              <a:endCxn id="50" idx="2"/>
            </p:cNvCxnSpPr>
            <p:nvPr/>
          </p:nvCxnSpPr>
          <p:spPr bwMode="auto">
            <a:xfrm flipV="1">
              <a:off x="3896547" y="3883032"/>
              <a:ext cx="317700" cy="230388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5572769" y="3200115"/>
              <a:ext cx="972809" cy="3355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STORE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5359677" y="3432694"/>
              <a:ext cx="2307673" cy="268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Policy Repository Point</a:t>
              </a:r>
            </a:p>
          </p:txBody>
        </p:sp>
        <p:pic>
          <p:nvPicPr>
            <p:cNvPr id="61" name="Picture 2" descr="D:\_DOCS\_DOCS\Icons &amp; images\Application Basics\48x48\plain\document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91942" y="1897871"/>
              <a:ext cx="312128" cy="312128"/>
            </a:xfrm>
            <a:prstGeom prst="rect">
              <a:avLst/>
            </a:prstGeom>
            <a:noFill/>
          </p:spPr>
        </p:pic>
        <p:pic>
          <p:nvPicPr>
            <p:cNvPr id="62" name="Picture 2" descr="D:\_DOCS\_DOCS\Icons &amp; images\Application Basics\48x48\plain\document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91127" y="3731930"/>
              <a:ext cx="334004" cy="334004"/>
            </a:xfrm>
            <a:prstGeom prst="rect">
              <a:avLst/>
            </a:prstGeom>
            <a:noFill/>
          </p:spPr>
        </p:pic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975463">
              <a:off x="1742835" y="3543553"/>
              <a:ext cx="593200" cy="59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Rectangle 31"/>
          <p:cNvSpPr/>
          <p:nvPr/>
        </p:nvSpPr>
        <p:spPr bwMode="auto">
          <a:xfrm>
            <a:off x="2743633" y="2838452"/>
            <a:ext cx="761748" cy="52322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chemeClr val="bg1"/>
                </a:solidFill>
                <a:latin typeface="Gill Sans" pitchFamily="34" charset="0"/>
              </a:rPr>
              <a:t>PIP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2803543" y="2793510"/>
            <a:ext cx="761748" cy="52322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chemeClr val="bg1"/>
                </a:solidFill>
                <a:latin typeface="Gill Sans" pitchFamily="34" charset="0"/>
              </a:rPr>
              <a:t>PIP</a:t>
            </a:r>
          </a:p>
        </p:txBody>
      </p:sp>
    </p:spTree>
    <p:extLst>
      <p:ext uri="{BB962C8B-B14F-4D97-AF65-F5344CB8AC3E}">
        <p14:creationId xmlns:p14="http://schemas.microsoft.com/office/powerpoint/2010/main" val="1470673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Goals of this lesson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131590"/>
            <a:ext cx="6172200" cy="3168352"/>
          </a:xfrm>
        </p:spPr>
        <p:txBody>
          <a:bodyPr>
            <a:normAutofit/>
          </a:bodyPr>
          <a:lstStyle/>
          <a:p>
            <a:pPr indent="0">
              <a:buNone/>
              <a:defRPr/>
            </a:pPr>
            <a:endParaRPr lang="en-US" dirty="0">
              <a:latin typeface="TheSansCorrespondence" charset="0"/>
              <a:cs typeface="Arial" pitchFamily="34" charset="0"/>
            </a:endParaRPr>
          </a:p>
          <a:p>
            <a:r>
              <a:rPr lang="en-US" sz="1800" dirty="0"/>
              <a:t>Introduce the Authorization PDP GE reference implementation: </a:t>
            </a:r>
            <a:r>
              <a:rPr lang="en-US" sz="1800" i="1" dirty="0" err="1"/>
              <a:t>AuthzForce</a:t>
            </a:r>
            <a:endParaRPr lang="en-US" sz="1800" dirty="0"/>
          </a:p>
          <a:p>
            <a:pPr lvl="1"/>
            <a:r>
              <a:rPr lang="en-US" sz="1500" dirty="0"/>
              <a:t>Features</a:t>
            </a:r>
          </a:p>
          <a:p>
            <a:pPr lvl="1"/>
            <a:r>
              <a:rPr lang="en-US" sz="1500" dirty="0"/>
              <a:t>Installation</a:t>
            </a:r>
          </a:p>
          <a:p>
            <a:pPr lvl="1"/>
            <a:r>
              <a:rPr lang="en-US" sz="1500" dirty="0"/>
              <a:t>Administration</a:t>
            </a:r>
          </a:p>
          <a:p>
            <a:pPr lvl="1"/>
            <a:r>
              <a:rPr lang="en-US" sz="1500" dirty="0"/>
              <a:t>Using &amp; Programming</a:t>
            </a:r>
          </a:p>
          <a:p>
            <a:pPr lvl="1"/>
            <a:endParaRPr lang="en-US" sz="1500" dirty="0"/>
          </a:p>
          <a:p>
            <a:r>
              <a:rPr lang="en-US" sz="1800" dirty="0"/>
              <a:t>Give pointers for more info</a:t>
            </a:r>
          </a:p>
        </p:txBody>
      </p:sp>
      <p:pic>
        <p:nvPicPr>
          <p:cNvPr id="6" name="slid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AuthzForce</a:t>
            </a:r>
            <a:r>
              <a:rPr lang="en-US" sz="2400" dirty="0"/>
              <a:t> Features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131590"/>
            <a:ext cx="6172200" cy="3600400"/>
          </a:xfrm>
        </p:spPr>
        <p:txBody>
          <a:bodyPr>
            <a:normAutofit fontScale="47500" lnSpcReduction="20000"/>
          </a:bodyPr>
          <a:lstStyle/>
          <a:p>
            <a:pPr indent="0">
              <a:buNone/>
              <a:defRPr/>
            </a:pPr>
            <a:endParaRPr lang="en-US" dirty="0">
              <a:latin typeface="TheSansCorrespondence" charset="0"/>
              <a:cs typeface="Arial" pitchFamily="34" charset="0"/>
            </a:endParaRPr>
          </a:p>
          <a:p>
            <a:pPr marL="342900" lvl="1" indent="-342900"/>
            <a:r>
              <a:rPr lang="en-US" sz="2500" dirty="0">
                <a:latin typeface="TheSansCorrespondence" charset="0"/>
                <a:cs typeface="Arial" pitchFamily="34" charset="0"/>
              </a:rPr>
              <a:t>Authorization PDP GE spec support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Multi-tenant RESTful PAP/PDP API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XACML 3.0 support:</a:t>
            </a:r>
          </a:p>
          <a:p>
            <a:pPr marL="928687" lvl="3" indent="-285750"/>
            <a:r>
              <a:rPr lang="en-US" sz="1300" dirty="0">
                <a:latin typeface="TheSansCorrespondence" charset="0"/>
                <a:cs typeface="Arial" pitchFamily="34" charset="0"/>
              </a:rPr>
              <a:t>Core specification (mandatory features)</a:t>
            </a:r>
          </a:p>
          <a:p>
            <a:pPr marL="928687" lvl="3" indent="-285750"/>
            <a:r>
              <a:rPr lang="en-US" sz="1300" dirty="0">
                <a:latin typeface="TheSansCorrespondence" charset="0"/>
                <a:cs typeface="Arial" pitchFamily="34" charset="0"/>
              </a:rPr>
              <a:t>REST Profile</a:t>
            </a:r>
          </a:p>
          <a:p>
            <a:pPr marL="928687" lvl="3" indent="-285750"/>
            <a:r>
              <a:rPr lang="en-US" sz="1300" dirty="0">
                <a:latin typeface="TheSansCorrespondence" charset="0"/>
                <a:cs typeface="Arial" pitchFamily="34" charset="0"/>
              </a:rPr>
              <a:t>Core and Hierarchical RBAC profile</a:t>
            </a:r>
          </a:p>
          <a:p>
            <a:pPr marL="928687" lvl="3" indent="-285750"/>
            <a:r>
              <a:rPr lang="en-US" sz="1300" dirty="0">
                <a:latin typeface="TheSansCorrespondence" charset="0"/>
                <a:cs typeface="Arial" pitchFamily="34" charset="0"/>
              </a:rPr>
              <a:t>Multiple Decision Profile, scheme of §2.3 only (repeated attribute categories)</a:t>
            </a:r>
          </a:p>
          <a:p>
            <a:pPr marL="285750" lvl="1" indent="-285750"/>
            <a:r>
              <a:rPr lang="en-US" sz="2500" dirty="0">
                <a:latin typeface="TheSansCorrespondence" charset="0"/>
                <a:cs typeface="Arial" pitchFamily="34" charset="0"/>
              </a:rPr>
              <a:t>PDP Extensibility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XACML Datatypes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XACML Functions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XACML Policy/Rule Combining Algorithms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XACML Request/Response filtering</a:t>
            </a:r>
          </a:p>
          <a:p>
            <a:pPr marL="285750" lvl="1" indent="-285750"/>
            <a:r>
              <a:rPr lang="en-US" sz="2500" dirty="0">
                <a:latin typeface="TheSansCorrespondence" charset="0"/>
                <a:cs typeface="Arial" pitchFamily="34" charset="0"/>
              </a:rPr>
              <a:t>PAP/PDP Extensibility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Policy repository backend</a:t>
            </a:r>
          </a:p>
          <a:p>
            <a:pPr marL="285750" lvl="1" indent="-285750"/>
            <a:r>
              <a:rPr lang="en-US" sz="2500" dirty="0">
                <a:latin typeface="TheSansCorrespondence" charset="0"/>
                <a:cs typeface="Arial" pitchFamily="34" charset="0"/>
              </a:rPr>
              <a:t>Security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XML schema validation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XACML syntax/semantic validation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Circular policy reference checking</a:t>
            </a:r>
          </a:p>
          <a:p>
            <a:pPr marL="585787" lvl="2" indent="-285750"/>
            <a:r>
              <a:rPr lang="en-US" sz="2200" dirty="0" err="1">
                <a:latin typeface="TheSansCorrespondence" charset="0"/>
                <a:cs typeface="Arial" pitchFamily="34" charset="0"/>
              </a:rPr>
              <a:t>PolicyReference</a:t>
            </a:r>
            <a:r>
              <a:rPr lang="en-US" sz="2200" dirty="0">
                <a:latin typeface="TheSansCorrespondence" charset="0"/>
                <a:cs typeface="Arial" pitchFamily="34" charset="0"/>
              </a:rPr>
              <a:t>/</a:t>
            </a:r>
            <a:r>
              <a:rPr lang="en-US" sz="2200" dirty="0" err="1">
                <a:latin typeface="TheSansCorrespondence" charset="0"/>
                <a:cs typeface="Arial" pitchFamily="34" charset="0"/>
              </a:rPr>
              <a:t>VariableReference</a:t>
            </a:r>
            <a:r>
              <a:rPr lang="en-US" sz="2200" dirty="0">
                <a:latin typeface="TheSansCorrespondence" charset="0"/>
                <a:cs typeface="Arial" pitchFamily="34" charset="0"/>
              </a:rPr>
              <a:t> depth checking</a:t>
            </a:r>
          </a:p>
          <a:p>
            <a:pPr marL="285750" lvl="1" indent="-285750"/>
            <a:r>
              <a:rPr lang="en-US" sz="2500" dirty="0">
                <a:latin typeface="TheSansCorrespondence" charset="0"/>
                <a:cs typeface="Arial" pitchFamily="34" charset="0"/>
              </a:rPr>
              <a:t>Performance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Fast </a:t>
            </a:r>
            <a:r>
              <a:rPr lang="en-US" sz="2200" dirty="0" err="1">
                <a:latin typeface="TheSansCorrespondence" charset="0"/>
                <a:cs typeface="Arial" pitchFamily="34" charset="0"/>
              </a:rPr>
              <a:t>Infoset</a:t>
            </a:r>
            <a:r>
              <a:rPr lang="en-US" sz="2200" dirty="0">
                <a:latin typeface="TheSansCorrespondence" charset="0"/>
                <a:cs typeface="Arial" pitchFamily="34" charset="0"/>
              </a:rPr>
              <a:t> (XML size &amp; processing optimization)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PDP clustering</a:t>
            </a:r>
          </a:p>
        </p:txBody>
      </p:sp>
      <p:pic>
        <p:nvPicPr>
          <p:cNvPr id="5" name="slid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1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AuthzForce</a:t>
            </a:r>
            <a:r>
              <a:rPr lang="en-US" sz="2400" dirty="0"/>
              <a:t> Installation – </a:t>
            </a:r>
            <a:r>
              <a:rPr lang="en-US" sz="2400" dirty="0" err="1"/>
              <a:t>Debian</a:t>
            </a:r>
            <a:r>
              <a:rPr lang="en-US" sz="2400" dirty="0"/>
              <a:t>/Ubuntu way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131590"/>
            <a:ext cx="6172200" cy="3168352"/>
          </a:xfrm>
        </p:spPr>
        <p:txBody>
          <a:bodyPr>
            <a:normAutofit/>
          </a:bodyPr>
          <a:lstStyle/>
          <a:p>
            <a:pPr marL="257175" lvl="1" indent="-257175">
              <a:buFont typeface="Arial" pitchFamily="34" charset="0"/>
              <a:buChar char="•"/>
            </a:pPr>
            <a:r>
              <a:rPr lang="en-US" sz="1900" dirty="0">
                <a:solidFill>
                  <a:srgbClr val="002159"/>
                </a:solidFill>
                <a:latin typeface="TheSansCorrespondence" charset="0"/>
                <a:cs typeface="Arial" pitchFamily="34" charset="0"/>
              </a:rPr>
              <a:t>From Ubuntu .deb package</a:t>
            </a:r>
          </a:p>
          <a:p>
            <a:pPr marL="257175" lvl="1" indent="-257175">
              <a:buFont typeface="Arial" pitchFamily="34" charset="0"/>
              <a:buChar char="•"/>
            </a:pPr>
            <a:r>
              <a:rPr lang="en-US" sz="1900" dirty="0">
                <a:solidFill>
                  <a:srgbClr val="002159"/>
                </a:solidFill>
                <a:latin typeface="TheSansCorrespondence" charset="0"/>
                <a:cs typeface="Arial" pitchFamily="34" charset="0"/>
              </a:rPr>
              <a:t>System requirements:</a:t>
            </a:r>
          </a:p>
          <a:p>
            <a:pPr marL="557212" lvl="2" indent="-257175"/>
            <a:r>
              <a:rPr lang="en-US" sz="1600" dirty="0">
                <a:solidFill>
                  <a:srgbClr val="002159"/>
                </a:solidFill>
                <a:latin typeface="TheSansCorrespondence" charset="0"/>
                <a:cs typeface="Arial" pitchFamily="34" charset="0"/>
              </a:rPr>
              <a:t>Ubuntu 14.04 LTS</a:t>
            </a:r>
          </a:p>
          <a:p>
            <a:pPr marL="557212" lvl="2" indent="-257175"/>
            <a:r>
              <a:rPr lang="en-US" sz="1600" dirty="0">
                <a:latin typeface="TheSansCorrespondence" charset="0"/>
                <a:cs typeface="Arial" pitchFamily="34" charset="0"/>
              </a:rPr>
              <a:t>File system: ext4</a:t>
            </a:r>
          </a:p>
          <a:p>
            <a:pPr marL="557212" lvl="2" indent="-257175"/>
            <a:r>
              <a:rPr lang="en-US" sz="1600" dirty="0">
                <a:latin typeface="TheSansCorrespondence" charset="0"/>
                <a:cs typeface="Arial" pitchFamily="34" charset="0"/>
              </a:rPr>
              <a:t>JDK 7 (</a:t>
            </a:r>
            <a:r>
              <a:rPr lang="en-US" sz="1600" dirty="0" err="1">
                <a:latin typeface="TheSansCorrespondence" charset="0"/>
                <a:cs typeface="Arial" pitchFamily="34" charset="0"/>
              </a:rPr>
              <a:t>OpenJDK</a:t>
            </a:r>
            <a:r>
              <a:rPr lang="en-US" sz="1600" dirty="0">
                <a:latin typeface="TheSansCorrespondence" charset="0"/>
                <a:cs typeface="Arial" pitchFamily="34" charset="0"/>
              </a:rPr>
              <a:t> / Oracle)</a:t>
            </a:r>
          </a:p>
          <a:p>
            <a:pPr marL="557212" lvl="2" indent="-257175"/>
            <a:r>
              <a:rPr lang="en-US" sz="1600" dirty="0">
                <a:solidFill>
                  <a:srgbClr val="002159"/>
                </a:solidFill>
                <a:latin typeface="TheSansCorrespondence" charset="0"/>
                <a:cs typeface="Arial" pitchFamily="34" charset="0"/>
              </a:rPr>
              <a:t>Tomcat 7.x</a:t>
            </a:r>
          </a:p>
          <a:p>
            <a:pPr marL="257175" lvl="1" indent="-257175">
              <a:buFont typeface="Arial" pitchFamily="34" charset="0"/>
              <a:buChar char="•"/>
            </a:pPr>
            <a:r>
              <a:rPr lang="en-US" sz="1900" dirty="0">
                <a:solidFill>
                  <a:srgbClr val="002159"/>
                </a:solidFill>
                <a:latin typeface="TheSansCorrespondence" charset="0"/>
                <a:cs typeface="Arial" pitchFamily="34" charset="0"/>
              </a:rPr>
              <a:t>$ </a:t>
            </a:r>
            <a:r>
              <a:rPr lang="en-US" sz="1900" dirty="0" err="1">
                <a:solidFill>
                  <a:srgbClr val="002159"/>
                </a:solidFill>
                <a:latin typeface="TheSansCorrespondence" charset="0"/>
                <a:cs typeface="Arial" pitchFamily="34" charset="0"/>
              </a:rPr>
              <a:t>sudo</a:t>
            </a:r>
            <a:r>
              <a:rPr lang="en-US" sz="1900" dirty="0">
                <a:solidFill>
                  <a:srgbClr val="002159"/>
                </a:solidFill>
                <a:latin typeface="TheSansCorrespondence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2159"/>
                </a:solidFill>
                <a:latin typeface="TheSansCorrespondence" charset="0"/>
                <a:cs typeface="Arial" pitchFamily="34" charset="0"/>
              </a:rPr>
              <a:t>gdebi</a:t>
            </a:r>
            <a:r>
              <a:rPr lang="en-US" sz="1900" dirty="0">
                <a:solidFill>
                  <a:srgbClr val="002159"/>
                </a:solidFill>
                <a:latin typeface="TheSansCorrespondence" charset="0"/>
                <a:cs typeface="Arial" pitchFamily="34" charset="0"/>
              </a:rPr>
              <a:t> </a:t>
            </a:r>
            <a:r>
              <a:rPr lang="fr-FR" altLang="fr-FR" sz="1400" dirty="0" err="1">
                <a:solidFill>
                  <a:schemeClr val="tx1"/>
                </a:solidFill>
                <a:latin typeface="Arial Unicode MS" panose="020B0604020202020204" pitchFamily="34" charset="-128"/>
              </a:rPr>
              <a:t>authzforce</a:t>
            </a:r>
            <a:r>
              <a:rPr lang="fr-FR" altLang="fr-FR" sz="1400" dirty="0">
                <a:solidFill>
                  <a:schemeClr val="tx1"/>
                </a:solidFill>
                <a:latin typeface="Arial Unicode MS" panose="020B0604020202020204" pitchFamily="34" charset="-128"/>
              </a:rPr>
              <a:t>-ce-server-</a:t>
            </a:r>
            <a:r>
              <a:rPr lang="fr-FR" altLang="fr-FR" sz="1400" dirty="0" err="1">
                <a:solidFill>
                  <a:schemeClr val="tx1"/>
                </a:solidFill>
                <a:latin typeface="Arial Unicode MS" panose="020B0604020202020204" pitchFamily="34" charset="-128"/>
              </a:rPr>
              <a:t>dist</a:t>
            </a:r>
            <a:r>
              <a:rPr lang="fr-FR" altLang="fr-FR" sz="1400" dirty="0">
                <a:solidFill>
                  <a:schemeClr val="tx1"/>
                </a:solidFill>
                <a:latin typeface="Arial Unicode MS" panose="020B0604020202020204" pitchFamily="34" charset="-128"/>
              </a:rPr>
              <a:t>-</a:t>
            </a:r>
            <a:r>
              <a:rPr lang="fr-FR" altLang="fr-FR" sz="1400" dirty="0" err="1">
                <a:solidFill>
                  <a:schemeClr val="tx1"/>
                </a:solidFill>
                <a:latin typeface="Arial Unicode MS" panose="020B0604020202020204" pitchFamily="34" charset="-128"/>
              </a:rPr>
              <a:t>VVV.deb</a:t>
            </a:r>
            <a:endParaRPr lang="fr-FR" altLang="fr-FR" sz="1400" dirty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marL="557212" lvl="2" indent="-257175"/>
            <a:r>
              <a:rPr lang="fr-FR" sz="1000" dirty="0">
                <a:solidFill>
                  <a:schemeClr val="tx1"/>
                </a:solidFill>
                <a:latin typeface="Arial Unicode MS" panose="020B0604020202020204" pitchFamily="34" charset="-128"/>
                <a:cs typeface="Arial" pitchFamily="34" charset="0"/>
              </a:rPr>
              <a:t>(Replace VVV </a:t>
            </a:r>
            <a:r>
              <a:rPr lang="fr-FR" sz="1000" dirty="0" err="1">
                <a:solidFill>
                  <a:schemeClr val="tx1"/>
                </a:solidFill>
                <a:latin typeface="Arial Unicode MS" panose="020B0604020202020204" pitchFamily="34" charset="-128"/>
                <a:cs typeface="Arial" pitchFamily="34" charset="0"/>
              </a:rPr>
              <a:t>with</a:t>
            </a:r>
            <a:r>
              <a:rPr lang="fr-FR" sz="1000" dirty="0">
                <a:solidFill>
                  <a:schemeClr val="tx1"/>
                </a:solidFill>
                <a:latin typeface="Arial Unicode MS" panose="020B0604020202020204" pitchFamily="34" charset="-128"/>
                <a:cs typeface="Arial" pitchFamily="34" charset="0"/>
              </a:rPr>
              <a:t> </a:t>
            </a:r>
            <a:r>
              <a:rPr lang="fr-FR" sz="1000" dirty="0" err="1">
                <a:solidFill>
                  <a:schemeClr val="tx1"/>
                </a:solidFill>
                <a:latin typeface="Arial Unicode MS" panose="020B0604020202020204" pitchFamily="34" charset="-128"/>
                <a:cs typeface="Arial" pitchFamily="34" charset="0"/>
              </a:rPr>
              <a:t>current</a:t>
            </a:r>
            <a:r>
              <a:rPr lang="fr-FR" sz="1000" dirty="0">
                <a:solidFill>
                  <a:schemeClr val="tx1"/>
                </a:solidFill>
                <a:latin typeface="Arial Unicode MS" panose="020B0604020202020204" pitchFamily="34" charset="-128"/>
                <a:cs typeface="Arial" pitchFamily="34" charset="0"/>
              </a:rPr>
              <a:t> version </a:t>
            </a:r>
            <a:r>
              <a:rPr lang="fr-FR" sz="1000" dirty="0" err="1">
                <a:solidFill>
                  <a:schemeClr val="tx1"/>
                </a:solidFill>
                <a:latin typeface="Arial Unicode MS" panose="020B0604020202020204" pitchFamily="34" charset="-128"/>
                <a:cs typeface="Arial" pitchFamily="34" charset="0"/>
              </a:rPr>
              <a:t>number</a:t>
            </a:r>
            <a:r>
              <a:rPr lang="fr-FR" sz="1000" dirty="0">
                <a:solidFill>
                  <a:schemeClr val="tx1"/>
                </a:solidFill>
                <a:latin typeface="Arial Unicode MS" panose="020B0604020202020204" pitchFamily="34" charset="-128"/>
                <a:cs typeface="Arial" pitchFamily="34" charset="0"/>
              </a:rPr>
              <a:t>)</a:t>
            </a:r>
            <a:endParaRPr lang="en-US" sz="1000" dirty="0">
              <a:latin typeface="TheSansCorrespondence" charset="0"/>
              <a:cs typeface="Arial" pitchFamily="34" charset="0"/>
            </a:endParaRPr>
          </a:p>
        </p:txBody>
      </p:sp>
      <p:pic>
        <p:nvPicPr>
          <p:cNvPr id="5" name="slide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41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AuthzForce</a:t>
            </a:r>
            <a:r>
              <a:rPr lang="en-US" sz="2400" dirty="0"/>
              <a:t> Installation – Docker way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ea typeface="Verdana" panose="020B0604030504040204" pitchFamily="34" charset="0"/>
                <a:cs typeface="Verdana" panose="020B0604030504040204" pitchFamily="34" charset="0"/>
              </a:rPr>
              <a:t>From Docker image “</a:t>
            </a:r>
            <a:r>
              <a:rPr lang="en-US" sz="1800" dirty="0" err="1">
                <a:ea typeface="Verdana" panose="020B0604030504040204" pitchFamily="34" charset="0"/>
                <a:cs typeface="Verdana" panose="020B0604030504040204" pitchFamily="34" charset="0"/>
              </a:rPr>
              <a:t>authzforce</a:t>
            </a:r>
            <a:r>
              <a:rPr lang="en-US" sz="1800" dirty="0"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1800" dirty="0" err="1">
                <a:ea typeface="Verdana" panose="020B0604030504040204" pitchFamily="34" charset="0"/>
                <a:cs typeface="Verdana" panose="020B0604030504040204" pitchFamily="34" charset="0"/>
              </a:rPr>
              <a:t>ce</a:t>
            </a:r>
            <a:r>
              <a:rPr lang="en-US" sz="1800" dirty="0">
                <a:ea typeface="Verdana" panose="020B0604030504040204" pitchFamily="34" charset="0"/>
                <a:cs typeface="Verdana" panose="020B0604030504040204" pitchFamily="34" charset="0"/>
              </a:rPr>
              <a:t>-server” in FIWARE repository on Docker Hub</a:t>
            </a:r>
          </a:p>
          <a:p>
            <a:r>
              <a:rPr lang="fr-FR" altLang="fr-FR" sz="18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$ docker </a:t>
            </a:r>
            <a:r>
              <a:rPr lang="fr-FR" altLang="fr-FR" sz="1800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run</a:t>
            </a:r>
            <a:r>
              <a:rPr lang="fr-FR" altLang="fr-FR" sz="18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-d -p 8080:8080 --</a:t>
            </a:r>
            <a:r>
              <a:rPr lang="fr-FR" altLang="fr-FR" sz="1800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fr-FR" altLang="fr-FR" sz="18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altLang="fr-FR" sz="1800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azf</a:t>
            </a:r>
            <a:r>
              <a:rPr lang="fr-FR" altLang="fr-FR" sz="18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altLang="fr-FR" sz="1800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fiware</a:t>
            </a:r>
            <a:r>
              <a:rPr lang="fr-FR" altLang="fr-FR" sz="18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fr-FR" altLang="fr-FR" sz="1800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authzforce-ce-server:release-VVV</a:t>
            </a:r>
            <a:endParaRPr lang="fr-FR" altLang="fr-FR" sz="18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fr-FR" altLang="fr-FR" sz="15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(Replace VVV </a:t>
            </a:r>
            <a:r>
              <a:rPr lang="fr-FR" altLang="fr-FR" sz="1500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fr-FR" altLang="fr-FR" sz="15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altLang="fr-FR" sz="1500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current</a:t>
            </a:r>
            <a:r>
              <a:rPr lang="fr-FR" altLang="fr-FR" sz="15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tag)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slide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8607" y="226695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AuthzForce</a:t>
            </a:r>
            <a:r>
              <a:rPr lang="en-US" sz="2400" dirty="0"/>
              <a:t> Administration - Global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131590"/>
            <a:ext cx="6172200" cy="3600400"/>
          </a:xfrm>
        </p:spPr>
        <p:txBody>
          <a:bodyPr>
            <a:normAutofit fontScale="92500" lnSpcReduction="20000"/>
          </a:bodyPr>
          <a:lstStyle/>
          <a:p>
            <a:pPr indent="0">
              <a:buNone/>
              <a:defRPr/>
            </a:pPr>
            <a:endParaRPr lang="en-US" dirty="0">
              <a:latin typeface="TheSansCorrespondence" charset="0"/>
              <a:cs typeface="Arial" pitchFamily="34" charset="0"/>
            </a:endParaRPr>
          </a:p>
          <a:p>
            <a:pPr marL="342900" lvl="1" indent="-342900"/>
            <a:r>
              <a:rPr lang="en-US" sz="2500" dirty="0">
                <a:latin typeface="TheSansCorrespondence" charset="0"/>
                <a:cs typeface="Arial" pitchFamily="34" charset="0"/>
              </a:rPr>
              <a:t>Configuration</a:t>
            </a:r>
          </a:p>
          <a:p>
            <a:pPr marL="642937" lvl="2" indent="-342900"/>
            <a:r>
              <a:rPr lang="en-US" sz="2200" dirty="0">
                <a:latin typeface="TheSansCorrespondence" charset="0"/>
                <a:cs typeface="Arial" pitchFamily="34" charset="0"/>
              </a:rPr>
              <a:t>Main: /opt/</a:t>
            </a:r>
            <a:r>
              <a:rPr lang="en-US" sz="2200" dirty="0" err="1">
                <a:latin typeface="TheSansCorrespondence" charset="0"/>
                <a:cs typeface="Arial" pitchFamily="34" charset="0"/>
              </a:rPr>
              <a:t>authzforce</a:t>
            </a:r>
            <a:r>
              <a:rPr lang="en-US" sz="2200" dirty="0">
                <a:latin typeface="TheSansCorrespondence" charset="0"/>
                <a:cs typeface="Arial" pitchFamily="34" charset="0"/>
              </a:rPr>
              <a:t>-</a:t>
            </a:r>
            <a:r>
              <a:rPr lang="en-US" sz="2200" dirty="0" err="1">
                <a:latin typeface="TheSansCorrespondence" charset="0"/>
                <a:cs typeface="Arial" pitchFamily="34" charset="0"/>
              </a:rPr>
              <a:t>ce</a:t>
            </a:r>
            <a:r>
              <a:rPr lang="en-US" sz="2200" dirty="0">
                <a:latin typeface="TheSansCorrespondence" charset="0"/>
                <a:cs typeface="Arial" pitchFamily="34" charset="0"/>
              </a:rPr>
              <a:t>-server/</a:t>
            </a:r>
            <a:r>
              <a:rPr lang="en-US" sz="2200" dirty="0" err="1">
                <a:latin typeface="TheSansCorrespondence" charset="0"/>
                <a:cs typeface="Arial" pitchFamily="34" charset="0"/>
              </a:rPr>
              <a:t>conf</a:t>
            </a:r>
            <a:endParaRPr lang="en-US" sz="2200" dirty="0">
              <a:latin typeface="TheSansCorrespondence" charset="0"/>
              <a:cs typeface="Arial" pitchFamily="34" charset="0"/>
            </a:endParaRPr>
          </a:p>
          <a:p>
            <a:pPr marL="642937" lvl="2" indent="-342900"/>
            <a:r>
              <a:rPr lang="en-US" sz="2200" dirty="0">
                <a:latin typeface="TheSansCorrespondence" charset="0"/>
                <a:cs typeface="Arial" pitchFamily="34" charset="0"/>
              </a:rPr>
              <a:t>Logging: /opt/</a:t>
            </a:r>
            <a:r>
              <a:rPr lang="en-US" sz="2200" dirty="0" err="1">
                <a:latin typeface="TheSansCorrespondence" charset="0"/>
                <a:cs typeface="Arial" pitchFamily="34" charset="0"/>
              </a:rPr>
              <a:t>authzforce</a:t>
            </a:r>
            <a:r>
              <a:rPr lang="en-US" sz="2200" dirty="0">
                <a:latin typeface="TheSansCorrespondence" charset="0"/>
                <a:cs typeface="Arial" pitchFamily="34" charset="0"/>
              </a:rPr>
              <a:t>-</a:t>
            </a:r>
            <a:r>
              <a:rPr lang="en-US" sz="2200" dirty="0" err="1">
                <a:latin typeface="TheSansCorrespondence" charset="0"/>
                <a:cs typeface="Arial" pitchFamily="34" charset="0"/>
              </a:rPr>
              <a:t>ce</a:t>
            </a:r>
            <a:r>
              <a:rPr lang="en-US" sz="2200" dirty="0">
                <a:latin typeface="TheSansCorrespondence" charset="0"/>
                <a:cs typeface="Arial" pitchFamily="34" charset="0"/>
              </a:rPr>
              <a:t>-server/</a:t>
            </a:r>
            <a:r>
              <a:rPr lang="en-US" sz="2200" dirty="0" err="1">
                <a:latin typeface="TheSansCorrespondence" charset="0"/>
                <a:cs typeface="Arial" pitchFamily="34" charset="0"/>
              </a:rPr>
              <a:t>conf</a:t>
            </a:r>
            <a:r>
              <a:rPr lang="en-US" sz="2200" dirty="0">
                <a:latin typeface="TheSansCorrespondence" charset="0"/>
                <a:cs typeface="Arial" pitchFamily="34" charset="0"/>
              </a:rPr>
              <a:t>/logback.xml</a:t>
            </a:r>
          </a:p>
          <a:p>
            <a:pPr marL="342900" lvl="1" indent="-342900"/>
            <a:r>
              <a:rPr lang="en-US" sz="2500" dirty="0">
                <a:latin typeface="TheSansCorrespondence" charset="0"/>
                <a:cs typeface="Arial" pitchFamily="34" charset="0"/>
              </a:rPr>
              <a:t>Logging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Tomcat logs: /</a:t>
            </a:r>
            <a:r>
              <a:rPr lang="en-US" sz="2200" dirty="0" err="1">
                <a:latin typeface="TheSansCorrespondence" charset="0"/>
                <a:cs typeface="Arial" pitchFamily="34" charset="0"/>
              </a:rPr>
              <a:t>var</a:t>
            </a:r>
            <a:r>
              <a:rPr lang="en-US" sz="2200" dirty="0">
                <a:latin typeface="TheSansCorrespondence" charset="0"/>
                <a:cs typeface="Arial" pitchFamily="34" charset="0"/>
              </a:rPr>
              <a:t>/log/tomcat7/…</a:t>
            </a:r>
          </a:p>
          <a:p>
            <a:pPr marL="928687" lvl="3" indent="-285750"/>
            <a:r>
              <a:rPr lang="en-US" sz="1900" dirty="0">
                <a:latin typeface="TheSansCorrespondence" charset="0"/>
                <a:cs typeface="Arial" pitchFamily="34" charset="0"/>
              </a:rPr>
              <a:t>More info: </a:t>
            </a:r>
            <a:r>
              <a:rPr lang="en-US" sz="1900" dirty="0">
                <a:latin typeface="TheSansCorrespondence" charset="0"/>
                <a:cs typeface="Arial" pitchFamily="34" charset="0"/>
                <a:hlinkClick r:id="rId4"/>
              </a:rPr>
              <a:t>http://tomcat.apache.org/tomcat-7.0-doc/index.html</a:t>
            </a:r>
            <a:endParaRPr lang="en-US" sz="1900" dirty="0">
              <a:latin typeface="TheSansCorrespondence" charset="0"/>
              <a:cs typeface="Arial" pitchFamily="34" charset="0"/>
            </a:endParaRPr>
          </a:p>
          <a:p>
            <a:pPr marL="585787" lvl="2" indent="-285750"/>
            <a:r>
              <a:rPr lang="en-US" sz="2200" dirty="0" err="1">
                <a:latin typeface="TheSansCorrespondence" charset="0"/>
                <a:cs typeface="Arial" pitchFamily="34" charset="0"/>
              </a:rPr>
              <a:t>Authzforce</a:t>
            </a:r>
            <a:r>
              <a:rPr lang="en-US" sz="2200" dirty="0">
                <a:latin typeface="TheSansCorrespondence" charset="0"/>
                <a:cs typeface="Arial" pitchFamily="34" charset="0"/>
              </a:rPr>
              <a:t>-specific logs (default): /</a:t>
            </a:r>
            <a:r>
              <a:rPr lang="en-US" sz="2200" dirty="0" err="1">
                <a:latin typeface="TheSansCorrespondence" charset="0"/>
                <a:cs typeface="Arial" pitchFamily="34" charset="0"/>
              </a:rPr>
              <a:t>var</a:t>
            </a:r>
            <a:r>
              <a:rPr lang="en-US" sz="2200" dirty="0">
                <a:latin typeface="TheSansCorrespondence" charset="0"/>
                <a:cs typeface="Arial" pitchFamily="34" charset="0"/>
              </a:rPr>
              <a:t>/log/tomcat7/</a:t>
            </a:r>
            <a:r>
              <a:rPr lang="en-US" sz="2200" dirty="0" err="1">
                <a:latin typeface="TheSansCorrespondence" charset="0"/>
                <a:cs typeface="Arial" pitchFamily="34" charset="0"/>
              </a:rPr>
              <a:t>authzforce-ce</a:t>
            </a:r>
            <a:r>
              <a:rPr lang="en-US" sz="2200" dirty="0">
                <a:latin typeface="TheSansCorrespondence" charset="0"/>
                <a:cs typeface="Arial" pitchFamily="34" charset="0"/>
              </a:rPr>
              <a:t>/error.log</a:t>
            </a:r>
          </a:p>
        </p:txBody>
      </p:sp>
      <p:pic>
        <p:nvPicPr>
          <p:cNvPr id="5" name="slide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0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AuthzForce</a:t>
            </a:r>
            <a:r>
              <a:rPr lang="en-US" sz="2400" dirty="0"/>
              <a:t> Administration – Domain creation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131590"/>
            <a:ext cx="6172200" cy="3600400"/>
          </a:xfrm>
        </p:spPr>
        <p:txBody>
          <a:bodyPr>
            <a:normAutofit fontScale="85000" lnSpcReduction="20000"/>
          </a:bodyPr>
          <a:lstStyle/>
          <a:p>
            <a:pPr indent="0">
              <a:buNone/>
              <a:defRPr/>
            </a:pPr>
            <a:endParaRPr lang="en-US" dirty="0">
              <a:latin typeface="TheSansCorrespondence" charset="0"/>
              <a:cs typeface="Arial" pitchFamily="34" charset="0"/>
            </a:endParaRPr>
          </a:p>
          <a:p>
            <a:pPr marL="342900" lvl="1" indent="-342900"/>
            <a:r>
              <a:rPr lang="en-US" sz="2500" dirty="0" err="1">
                <a:latin typeface="TheSansCorrespondence" charset="0"/>
                <a:cs typeface="Arial" pitchFamily="34" charset="0"/>
              </a:rPr>
              <a:t>AuthzForce</a:t>
            </a:r>
            <a:r>
              <a:rPr lang="en-US" sz="2500" dirty="0">
                <a:latin typeface="TheSansCorrespondence" charset="0"/>
                <a:cs typeface="Arial" pitchFamily="34" charset="0"/>
              </a:rPr>
              <a:t> server is multi-tenant</a:t>
            </a:r>
          </a:p>
          <a:p>
            <a:pPr marL="642937" lvl="2" indent="-342900"/>
            <a:r>
              <a:rPr lang="en-US" sz="2200" dirty="0">
                <a:latin typeface="TheSansCorrespondence" charset="0"/>
                <a:cs typeface="Arial" pitchFamily="34" charset="0"/>
              </a:rPr>
              <a:t>Admin creates a domain for each tenant</a:t>
            </a:r>
          </a:p>
          <a:p>
            <a:pPr marL="642937" lvl="2" indent="-342900"/>
            <a:r>
              <a:rPr lang="en-US" sz="2200" dirty="0">
                <a:latin typeface="TheSansCorrespondence" charset="0"/>
                <a:cs typeface="Arial" pitchFamily="34" charset="0"/>
              </a:rPr>
              <a:t>Technically, you can have as many domains as projects, workspaces, etc.</a:t>
            </a:r>
          </a:p>
          <a:p>
            <a:pPr marL="642937" lvl="2" indent="-342900"/>
            <a:r>
              <a:rPr lang="en-US" sz="2200" dirty="0">
                <a:latin typeface="TheSansCorrespondence" charset="0"/>
                <a:cs typeface="Arial" pitchFamily="34" charset="0"/>
              </a:rPr>
              <a:t>Reminder: each domain has its own PDP/PAP/Policy Repository</a:t>
            </a:r>
          </a:p>
          <a:p>
            <a:pPr marL="342900" lvl="1" indent="-342900"/>
            <a:r>
              <a:rPr lang="en-US" sz="2500" dirty="0">
                <a:latin typeface="TheSansCorrespondence" charset="0"/>
                <a:cs typeface="Arial" pitchFamily="34" charset="0"/>
              </a:rPr>
              <a:t>Domain (aka tenant) creation with REST-API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POST /</a:t>
            </a:r>
            <a:r>
              <a:rPr lang="en-US" sz="2200" dirty="0" err="1">
                <a:latin typeface="TheSansCorrespondence" charset="0"/>
                <a:cs typeface="Arial" pitchFamily="34" charset="0"/>
              </a:rPr>
              <a:t>authzforce-ce</a:t>
            </a:r>
            <a:r>
              <a:rPr lang="en-US" sz="2200" dirty="0">
                <a:latin typeface="TheSansCorrespondence" charset="0"/>
                <a:cs typeface="Arial" pitchFamily="34" charset="0"/>
              </a:rPr>
              <a:t>/domains</a:t>
            </a:r>
            <a:endParaRPr lang="en-US" sz="1900" dirty="0">
              <a:latin typeface="TheSansCorrespondence" charset="0"/>
              <a:cs typeface="Arial" pitchFamily="34" charset="0"/>
            </a:endParaRP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More details in previous </a:t>
            </a:r>
            <a:r>
              <a:rPr lang="en-US" sz="2200" b="1" dirty="0">
                <a:latin typeface="TheSansCorrespondence" charset="0"/>
                <a:cs typeface="Arial" pitchFamily="34" charset="0"/>
              </a:rPr>
              <a:t>Lesson 2</a:t>
            </a:r>
            <a:r>
              <a:rPr lang="en-US" sz="2200" dirty="0">
                <a:latin typeface="TheSansCorrespondence" charset="0"/>
                <a:cs typeface="Arial" pitchFamily="34" charset="0"/>
              </a:rPr>
              <a:t> on GE’s API specification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 link to new domain ID, e.g. “abcdef1234”</a:t>
            </a:r>
            <a:endParaRPr lang="en-US" sz="2200" dirty="0">
              <a:latin typeface="TheSansCorrespondence" charset="0"/>
              <a:cs typeface="Arial" pitchFamily="34" charset="0"/>
            </a:endParaRPr>
          </a:p>
        </p:txBody>
      </p:sp>
      <p:pic>
        <p:nvPicPr>
          <p:cNvPr id="5" name="slide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5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AuthzForce</a:t>
            </a:r>
            <a:r>
              <a:rPr lang="en-US" sz="2400" dirty="0"/>
              <a:t> Administration – Domain removal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131590"/>
            <a:ext cx="6172200" cy="3600400"/>
          </a:xfrm>
        </p:spPr>
        <p:txBody>
          <a:bodyPr>
            <a:normAutofit/>
          </a:bodyPr>
          <a:lstStyle/>
          <a:p>
            <a:pPr indent="0">
              <a:buNone/>
              <a:defRPr/>
            </a:pPr>
            <a:endParaRPr lang="en-US" dirty="0">
              <a:latin typeface="TheSansCorrespondence" charset="0"/>
              <a:cs typeface="Arial" pitchFamily="34" charset="0"/>
            </a:endParaRPr>
          </a:p>
          <a:p>
            <a:pPr marL="342900" lvl="1" indent="-342900"/>
            <a:r>
              <a:rPr lang="en-US" sz="2500" dirty="0">
                <a:latin typeface="TheSansCorrespondence" charset="0"/>
                <a:cs typeface="Arial" pitchFamily="34" charset="0"/>
              </a:rPr>
              <a:t>When the tenant no longer exists/needed, admin may delete the domain:</a:t>
            </a:r>
            <a:endParaRPr lang="en-US" sz="2200" dirty="0">
              <a:latin typeface="TheSansCorrespondence" charset="0"/>
              <a:cs typeface="Arial" pitchFamily="34" charset="0"/>
            </a:endParaRP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DELETE /</a:t>
            </a:r>
            <a:r>
              <a:rPr lang="en-US" sz="2200" dirty="0" err="1">
                <a:latin typeface="TheSansCorrespondence" charset="0"/>
                <a:cs typeface="Arial" pitchFamily="34" charset="0"/>
              </a:rPr>
              <a:t>authzforce-ce</a:t>
            </a:r>
            <a:r>
              <a:rPr lang="en-US" sz="2200" dirty="0">
                <a:latin typeface="TheSansCorrespondence" charset="0"/>
                <a:cs typeface="Arial" pitchFamily="34" charset="0"/>
              </a:rPr>
              <a:t>/domains/abcdef1234</a:t>
            </a:r>
            <a:endParaRPr lang="en-US" sz="1900" dirty="0">
              <a:latin typeface="TheSansCorrespondence" charset="0"/>
              <a:cs typeface="Arial" pitchFamily="34" charset="0"/>
            </a:endParaRP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(‘abcdef1234’ = domain ID)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More details in previous </a:t>
            </a:r>
            <a:r>
              <a:rPr lang="en-US" sz="2200" b="1" dirty="0">
                <a:latin typeface="TheSansCorrespondence" charset="0"/>
                <a:cs typeface="Arial" pitchFamily="34" charset="0"/>
              </a:rPr>
              <a:t>Lesson 2</a:t>
            </a:r>
            <a:r>
              <a:rPr lang="en-US" sz="2200" dirty="0">
                <a:latin typeface="TheSansCorrespondence" charset="0"/>
                <a:cs typeface="Arial" pitchFamily="34" charset="0"/>
              </a:rPr>
              <a:t> on GE’s API specification</a:t>
            </a:r>
          </a:p>
        </p:txBody>
      </p:sp>
      <p:pic>
        <p:nvPicPr>
          <p:cNvPr id="5" name="slide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6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AuthzForce</a:t>
            </a:r>
            <a:r>
              <a:rPr lang="en-US" sz="2400" dirty="0"/>
              <a:t> Administration – Advanced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131590"/>
            <a:ext cx="6172200" cy="3600400"/>
          </a:xfrm>
        </p:spPr>
        <p:txBody>
          <a:bodyPr>
            <a:normAutofit/>
          </a:bodyPr>
          <a:lstStyle/>
          <a:p>
            <a:pPr indent="0">
              <a:buNone/>
              <a:defRPr/>
            </a:pPr>
            <a:endParaRPr lang="en-US" dirty="0">
              <a:latin typeface="TheSansCorrespondence" charset="0"/>
              <a:cs typeface="Arial" pitchFamily="34" charset="0"/>
            </a:endParaRPr>
          </a:p>
          <a:p>
            <a:pPr marL="342900" lvl="1" indent="-342900"/>
            <a:r>
              <a:rPr lang="en-US" sz="2500" dirty="0">
                <a:latin typeface="TheSansCorrespondence" charset="0"/>
                <a:cs typeface="Arial" pitchFamily="34" charset="0"/>
              </a:rPr>
              <a:t>More info on </a:t>
            </a:r>
            <a:r>
              <a:rPr lang="en-US" sz="2500" dirty="0">
                <a:latin typeface="TheSansCorrespondence" charset="0"/>
                <a:cs typeface="Arial" pitchFamily="34" charset="0"/>
                <a:hlinkClick r:id="rId4"/>
              </a:rPr>
              <a:t>readthedocs.org</a:t>
            </a:r>
            <a:r>
              <a:rPr lang="en-US" sz="2500" dirty="0">
                <a:latin typeface="TheSansCorrespondence" charset="0"/>
                <a:cs typeface="Arial" pitchFamily="34" charset="0"/>
              </a:rPr>
              <a:t>, including tips for production setup</a:t>
            </a:r>
            <a:endParaRPr lang="en-US" sz="2200" dirty="0">
              <a:latin typeface="TheSansCorrespondence" charset="0"/>
              <a:cs typeface="Arial" pitchFamily="34" charset="0"/>
            </a:endParaRP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High availability setup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Security setup</a:t>
            </a:r>
          </a:p>
          <a:p>
            <a:pPr marL="585787" lvl="2" indent="-285750"/>
            <a:r>
              <a:rPr lang="en-US" sz="2200" dirty="0">
                <a:latin typeface="TheSansCorrespondence" charset="0"/>
                <a:cs typeface="Arial" pitchFamily="34" charset="0"/>
              </a:rPr>
              <a:t>Performance tuning</a:t>
            </a:r>
          </a:p>
          <a:p>
            <a:pPr marL="285750" lvl="1" indent="-285750"/>
            <a:r>
              <a:rPr lang="en-US" sz="2500" dirty="0">
                <a:latin typeface="TheSansCorrespondence" charset="0"/>
                <a:cs typeface="Arial" pitchFamily="34" charset="0"/>
              </a:rPr>
              <a:t>WARNING: default setup is for testing only, not for production</a:t>
            </a:r>
          </a:p>
        </p:txBody>
      </p:sp>
      <p:pic>
        <p:nvPicPr>
          <p:cNvPr id="5" name="slide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1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plate_PPT_FIWARE_2014_4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Template_PPT_FIWARE_2014_4_3.potx</Template>
  <TotalTime>1223</TotalTime>
  <Words>723</Words>
  <Application>Microsoft Office PowerPoint</Application>
  <PresentationFormat>Custom</PresentationFormat>
  <Paragraphs>145</Paragraphs>
  <Slides>16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 Unicode MS</vt:lpstr>
      <vt:lpstr>Arial</vt:lpstr>
      <vt:lpstr>Calibri</vt:lpstr>
      <vt:lpstr>Gill Sans</vt:lpstr>
      <vt:lpstr>Neo Tech Std Medium</vt:lpstr>
      <vt:lpstr>TheSansCorrespondence</vt:lpstr>
      <vt:lpstr>Verdana</vt:lpstr>
      <vt:lpstr>Wingdings</vt:lpstr>
      <vt:lpstr>Template_PPT_FIWARE_2014_4_3</vt:lpstr>
      <vt:lpstr>Diseño personalizado</vt:lpstr>
      <vt:lpstr>1_Diseño personalizado</vt:lpstr>
      <vt:lpstr>PowerPoint Presentation</vt:lpstr>
      <vt:lpstr>Goals of this lesson</vt:lpstr>
      <vt:lpstr>AuthzForce Features</vt:lpstr>
      <vt:lpstr>AuthzForce Installation – Debian/Ubuntu way</vt:lpstr>
      <vt:lpstr>AuthzForce Installation – Docker way</vt:lpstr>
      <vt:lpstr>AuthzForce Administration - Global</vt:lpstr>
      <vt:lpstr>AuthzForce Administration – Domain creation</vt:lpstr>
      <vt:lpstr>AuthzForce Administration – Domain removal</vt:lpstr>
      <vt:lpstr>AuthzForce Administration – Advanced</vt:lpstr>
      <vt:lpstr>Using &amp; Programming with AuthzForce</vt:lpstr>
      <vt:lpstr>AuthzForce API – Policy repository properties</vt:lpstr>
      <vt:lpstr>AuthzForce API – PDP features - Basic</vt:lpstr>
      <vt:lpstr>AuthzForce API – PDP features – Attribute Providers</vt:lpstr>
      <vt:lpstr>Where to go next?</vt:lpstr>
      <vt:lpstr>PowerPoint Presentation</vt:lpstr>
      <vt:lpstr>XACML Architecture</vt:lpstr>
    </vt:vector>
  </TitlesOfParts>
  <Company>OgilvyOne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FabioCarlos Puglia</dc:creator>
  <cp:lastModifiedBy>Kyrill</cp:lastModifiedBy>
  <cp:revision>240</cp:revision>
  <dcterms:created xsi:type="dcterms:W3CDTF">2014-09-01T13:46:36Z</dcterms:created>
  <dcterms:modified xsi:type="dcterms:W3CDTF">2016-10-21T22:33:19Z</dcterms:modified>
</cp:coreProperties>
</file>