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7" r:id="rId2"/>
    <p:sldMasterId id="2147483679" r:id="rId3"/>
  </p:sldMasterIdLst>
  <p:notesMasterIdLst>
    <p:notesMasterId r:id="rId19"/>
  </p:notesMasterIdLst>
  <p:sldIdLst>
    <p:sldId id="269" r:id="rId4"/>
    <p:sldId id="270" r:id="rId5"/>
    <p:sldId id="271" r:id="rId6"/>
    <p:sldId id="290" r:id="rId7"/>
    <p:sldId id="291" r:id="rId8"/>
    <p:sldId id="275" r:id="rId9"/>
    <p:sldId id="272" r:id="rId10"/>
    <p:sldId id="277" r:id="rId11"/>
    <p:sldId id="294" r:id="rId12"/>
    <p:sldId id="278" r:id="rId13"/>
    <p:sldId id="295" r:id="rId14"/>
    <p:sldId id="292" r:id="rId15"/>
    <p:sldId id="293" r:id="rId16"/>
    <p:sldId id="274" r:id="rId17"/>
    <p:sldId id="283" r:id="rId18"/>
  </p:sldIdLst>
  <p:sldSz cx="6858000" cy="51435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159"/>
    <a:srgbClr val="48B9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3" autoAdjust="0"/>
    <p:restoredTop sz="71897" autoAdjust="0"/>
  </p:normalViewPr>
  <p:slideViewPr>
    <p:cSldViewPr>
      <p:cViewPr varScale="1">
        <p:scale>
          <a:sx n="108" d="100"/>
          <a:sy n="108" d="100"/>
        </p:scale>
        <p:origin x="2478" y="108"/>
      </p:cViewPr>
      <p:guideLst>
        <p:guide orient="horz" pos="162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60BA0B-C9B3-46ED-9631-DBD11217A717}" type="datetimeFigureOut">
              <a:rPr lang="en-US" smtClean="0"/>
              <a:pPr/>
              <a:t>10/19/2016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8C4CC9-FE06-4C22-AD58-75FC4693B8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429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Hello,</a:t>
            </a:r>
            <a:r>
              <a:rPr lang="fr-FR" baseline="0" dirty="0"/>
              <a:t> </a:t>
            </a:r>
            <a:r>
              <a:rPr lang="fr-FR" baseline="0" dirty="0" err="1"/>
              <a:t>my</a:t>
            </a:r>
            <a:r>
              <a:rPr lang="fr-FR" baseline="0" dirty="0"/>
              <a:t> </a:t>
            </a:r>
            <a:r>
              <a:rPr lang="fr-FR" baseline="0" dirty="0" err="1"/>
              <a:t>name</a:t>
            </a:r>
            <a:r>
              <a:rPr lang="fr-FR" baseline="0" dirty="0"/>
              <a:t> </a:t>
            </a:r>
            <a:r>
              <a:rPr lang="fr-FR" baseline="0" dirty="0" err="1"/>
              <a:t>is</a:t>
            </a:r>
            <a:r>
              <a:rPr lang="fr-FR" baseline="0" dirty="0"/>
              <a:t> Cyril </a:t>
            </a:r>
            <a:r>
              <a:rPr lang="fr-FR" baseline="0" dirty="0" err="1"/>
              <a:t>Dangerville</a:t>
            </a:r>
            <a:endParaRPr lang="fr-FR" baseline="0" dirty="0"/>
          </a:p>
          <a:p>
            <a:r>
              <a:rPr lang="fr-FR" baseline="0" dirty="0" err="1"/>
              <a:t>this</a:t>
            </a:r>
            <a:r>
              <a:rPr lang="fr-FR" baseline="0" dirty="0"/>
              <a:t> </a:t>
            </a:r>
            <a:r>
              <a:rPr lang="fr-FR" baseline="0" dirty="0" err="1"/>
              <a:t>is</a:t>
            </a:r>
            <a:r>
              <a:rPr lang="fr-FR" baseline="0" dirty="0"/>
              <a:t> the second </a:t>
            </a:r>
            <a:r>
              <a:rPr lang="fr-FR" baseline="0" dirty="0" err="1"/>
              <a:t>lesson</a:t>
            </a:r>
            <a:r>
              <a:rPr lang="fr-FR" baseline="0" dirty="0"/>
              <a:t> in the </a:t>
            </a:r>
            <a:r>
              <a:rPr lang="fr-FR" baseline="0" dirty="0" err="1"/>
              <a:t>series</a:t>
            </a:r>
            <a:r>
              <a:rPr lang="fr-FR" baseline="0" dirty="0"/>
              <a:t> on the </a:t>
            </a:r>
            <a:r>
              <a:rPr lang="fr-FR" baseline="0" dirty="0" err="1"/>
              <a:t>Authorization</a:t>
            </a:r>
            <a:r>
              <a:rPr lang="fr-FR" baseline="0" dirty="0"/>
              <a:t> PDP Ge. In the </a:t>
            </a:r>
            <a:r>
              <a:rPr lang="fr-FR" baseline="0" dirty="0" err="1"/>
              <a:t>previous</a:t>
            </a:r>
            <a:r>
              <a:rPr lang="fr-FR" baseline="0" dirty="0"/>
              <a:t> </a:t>
            </a:r>
            <a:r>
              <a:rPr lang="fr-FR" baseline="0" dirty="0" err="1"/>
              <a:t>lesson</a:t>
            </a:r>
            <a:r>
              <a:rPr lang="fr-FR" baseline="0" dirty="0"/>
              <a:t>, I </a:t>
            </a:r>
            <a:r>
              <a:rPr lang="fr-FR" baseline="0" dirty="0" err="1"/>
              <a:t>introduced</a:t>
            </a:r>
            <a:r>
              <a:rPr lang="fr-FR" baseline="0" dirty="0"/>
              <a:t> </a:t>
            </a:r>
            <a:r>
              <a:rPr lang="fr-FR" baseline="0" dirty="0" err="1"/>
              <a:t>you</a:t>
            </a:r>
            <a:r>
              <a:rPr lang="fr-FR" baseline="0" dirty="0"/>
              <a:t> to </a:t>
            </a:r>
            <a:r>
              <a:rPr lang="fr-FR" baseline="0" dirty="0" err="1"/>
              <a:t>this</a:t>
            </a:r>
            <a:r>
              <a:rPr lang="fr-FR" baseline="0" dirty="0"/>
              <a:t> </a:t>
            </a:r>
            <a:r>
              <a:rPr lang="fr-FR" baseline="0" dirty="0" err="1"/>
              <a:t>Generic</a:t>
            </a:r>
            <a:r>
              <a:rPr lang="fr-FR" baseline="0" dirty="0"/>
              <a:t> </a:t>
            </a:r>
            <a:r>
              <a:rPr lang="fr-FR" baseline="0" dirty="0" err="1"/>
              <a:t>Enabler</a:t>
            </a:r>
            <a:r>
              <a:rPr lang="fr-FR" baseline="0" dirty="0"/>
              <a:t>. In </a:t>
            </a:r>
            <a:r>
              <a:rPr lang="fr-FR" baseline="0" dirty="0" err="1"/>
              <a:t>this</a:t>
            </a:r>
            <a:r>
              <a:rPr lang="fr-FR" baseline="0" dirty="0"/>
              <a:t> </a:t>
            </a:r>
            <a:r>
              <a:rPr lang="fr-FR" baseline="0" dirty="0" err="1"/>
              <a:t>lesson</a:t>
            </a:r>
            <a:r>
              <a:rPr lang="fr-FR" baseline="0" dirty="0"/>
              <a:t>, I </a:t>
            </a:r>
            <a:r>
              <a:rPr lang="fr-FR" baseline="0" dirty="0" err="1"/>
              <a:t>will</a:t>
            </a:r>
            <a:r>
              <a:rPr lang="fr-FR" baseline="0" dirty="0"/>
              <a:t> </a:t>
            </a:r>
            <a:r>
              <a:rPr lang="fr-FR" baseline="0" dirty="0" err="1"/>
              <a:t>make</a:t>
            </a:r>
            <a:r>
              <a:rPr lang="fr-FR" baseline="0" dirty="0"/>
              <a:t> a focus on the API as </a:t>
            </a:r>
            <a:r>
              <a:rPr lang="fr-FR" baseline="0" dirty="0" err="1"/>
              <a:t>it</a:t>
            </a:r>
            <a:r>
              <a:rPr lang="fr-FR" baseline="0" dirty="0"/>
              <a:t> </a:t>
            </a:r>
            <a:r>
              <a:rPr lang="fr-FR" baseline="0" dirty="0" err="1"/>
              <a:t>is</a:t>
            </a:r>
            <a:r>
              <a:rPr lang="fr-FR" baseline="0" dirty="0"/>
              <a:t> </a:t>
            </a:r>
            <a:r>
              <a:rPr lang="fr-FR" baseline="0" dirty="0" err="1"/>
              <a:t>defined</a:t>
            </a:r>
            <a:r>
              <a:rPr lang="fr-FR" baseline="0" dirty="0"/>
              <a:t> in the FIWARE Open </a:t>
            </a:r>
            <a:r>
              <a:rPr lang="fr-FR" baseline="0" dirty="0" err="1"/>
              <a:t>spec</a:t>
            </a:r>
            <a:r>
              <a:rPr lang="fr-FR" baseline="0" dirty="0"/>
              <a:t> of the GE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8C4CC9-FE06-4C22-AD58-75FC4693B88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899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8C4CC9-FE06-4C22-AD58-75FC4693B88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28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8C4CC9-FE06-4C22-AD58-75FC4693B88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533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8C4CC9-FE06-4C22-AD58-75FC4693B88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643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The PEP </a:t>
            </a:r>
            <a:r>
              <a:rPr lang="fr-FR" dirty="0" err="1"/>
              <a:t>can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a </a:t>
            </a:r>
            <a:r>
              <a:rPr lang="fr-FR" dirty="0" err="1"/>
              <a:t>piece</a:t>
            </a:r>
            <a:r>
              <a:rPr lang="fr-FR" dirty="0"/>
              <a:t> of code </a:t>
            </a:r>
            <a:r>
              <a:rPr lang="fr-FR" dirty="0" err="1"/>
              <a:t>embeded</a:t>
            </a:r>
            <a:r>
              <a:rPr lang="fr-FR" dirty="0"/>
              <a:t> </a:t>
            </a:r>
            <a:r>
              <a:rPr lang="fr-FR" dirty="0" err="1"/>
              <a:t>inside</a:t>
            </a:r>
            <a:r>
              <a:rPr lang="fr-FR" dirty="0"/>
              <a:t> </a:t>
            </a:r>
            <a:r>
              <a:rPr lang="fr-FR" dirty="0" err="1"/>
              <a:t>your</a:t>
            </a:r>
            <a:r>
              <a:rPr lang="fr-FR" baseline="0" dirty="0"/>
              <a:t> application</a:t>
            </a:r>
            <a:r>
              <a:rPr lang="fr-FR" dirty="0"/>
              <a:t>,</a:t>
            </a:r>
            <a:r>
              <a:rPr lang="fr-FR" baseline="0" dirty="0"/>
              <a:t> an reverse proxy in front of </a:t>
            </a:r>
            <a:r>
              <a:rPr lang="fr-FR" baseline="0" dirty="0" err="1"/>
              <a:t>your</a:t>
            </a:r>
            <a:r>
              <a:rPr lang="fr-FR" baseline="0" dirty="0"/>
              <a:t> application or </a:t>
            </a:r>
            <a:r>
              <a:rPr lang="fr-FR" baseline="0" dirty="0" err="1"/>
              <a:t>even</a:t>
            </a:r>
            <a:r>
              <a:rPr lang="fr-FR" baseline="0" dirty="0"/>
              <a:t> in the case of a </a:t>
            </a:r>
            <a:r>
              <a:rPr lang="fr-FR" baseline="0" dirty="0" err="1"/>
              <a:t>physical</a:t>
            </a:r>
            <a:r>
              <a:rPr lang="fr-FR" baseline="0" dirty="0"/>
              <a:t> PEP a </a:t>
            </a:r>
            <a:r>
              <a:rPr lang="fr-FR" baseline="0" dirty="0" err="1"/>
              <a:t>swipe</a:t>
            </a:r>
            <a:r>
              <a:rPr lang="fr-FR" baseline="0" dirty="0"/>
              <a:t> </a:t>
            </a:r>
            <a:r>
              <a:rPr lang="fr-FR" baseline="0" dirty="0" err="1"/>
              <a:t>card</a:t>
            </a:r>
            <a:r>
              <a:rPr lang="fr-FR" baseline="0" dirty="0"/>
              <a:t> </a:t>
            </a:r>
            <a:r>
              <a:rPr lang="fr-FR" baseline="0" dirty="0" err="1"/>
              <a:t>reader</a:t>
            </a:r>
            <a:r>
              <a:rPr lang="fr-FR" baseline="0" dirty="0"/>
              <a:t> to </a:t>
            </a:r>
            <a:r>
              <a:rPr lang="fr-FR" baseline="0" dirty="0" err="1"/>
              <a:t>access</a:t>
            </a:r>
            <a:r>
              <a:rPr lang="fr-FR" baseline="0" dirty="0"/>
              <a:t> a </a:t>
            </a:r>
            <a:r>
              <a:rPr lang="fr-FR" baseline="0" dirty="0" err="1"/>
              <a:t>specific</a:t>
            </a:r>
            <a:r>
              <a:rPr lang="fr-FR" baseline="0" dirty="0"/>
              <a:t> room</a:t>
            </a:r>
          </a:p>
          <a:p>
            <a:r>
              <a:rPr lang="fr-FR" baseline="0" dirty="0"/>
              <a:t>The PDP </a:t>
            </a:r>
            <a:r>
              <a:rPr lang="fr-FR" baseline="0" dirty="0" err="1"/>
              <a:t>is</a:t>
            </a:r>
            <a:r>
              <a:rPr lang="fr-FR" baseline="0" dirty="0"/>
              <a:t> the component </a:t>
            </a:r>
            <a:r>
              <a:rPr lang="fr-FR" baseline="0" dirty="0" err="1"/>
              <a:t>that</a:t>
            </a:r>
            <a:r>
              <a:rPr lang="fr-FR" baseline="0" dirty="0"/>
              <a:t> </a:t>
            </a:r>
            <a:r>
              <a:rPr lang="fr-FR" baseline="0" dirty="0" err="1"/>
              <a:t>make</a:t>
            </a:r>
            <a:r>
              <a:rPr lang="fr-FR" baseline="0" dirty="0"/>
              <a:t> the </a:t>
            </a:r>
            <a:r>
              <a:rPr lang="fr-FR" baseline="0" dirty="0" err="1"/>
              <a:t>decision</a:t>
            </a:r>
            <a:r>
              <a:rPr lang="fr-FR" baseline="0" dirty="0"/>
              <a:t> (Permit or </a:t>
            </a:r>
            <a:r>
              <a:rPr lang="fr-FR" baseline="0" dirty="0" err="1"/>
              <a:t>Deny</a:t>
            </a:r>
            <a:r>
              <a:rPr lang="fr-FR" baseline="0" dirty="0"/>
              <a:t>) </a:t>
            </a:r>
            <a:r>
              <a:rPr lang="fr-FR" baseline="0" dirty="0" err="1"/>
              <a:t>based</a:t>
            </a:r>
            <a:r>
              <a:rPr lang="fr-FR" baseline="0" dirty="0"/>
              <a:t> on </a:t>
            </a:r>
            <a:r>
              <a:rPr lang="fr-FR" baseline="0" dirty="0" err="1"/>
              <a:t>some</a:t>
            </a:r>
            <a:r>
              <a:rPr lang="fr-FR" baseline="0" dirty="0"/>
              <a:t> </a:t>
            </a:r>
            <a:r>
              <a:rPr lang="fr-FR" baseline="0" dirty="0" err="1"/>
              <a:t>attributes</a:t>
            </a:r>
            <a:r>
              <a:rPr lang="fr-FR" baseline="0" dirty="0"/>
              <a:t> and one or multiple </a:t>
            </a:r>
            <a:r>
              <a:rPr lang="fr-FR" baseline="0" dirty="0" err="1"/>
              <a:t>policies</a:t>
            </a:r>
            <a:endParaRPr lang="fr-FR" baseline="0" dirty="0"/>
          </a:p>
          <a:p>
            <a:r>
              <a:rPr lang="fr-FR" baseline="0" dirty="0"/>
              <a:t>The PIP </a:t>
            </a:r>
            <a:r>
              <a:rPr lang="fr-FR" baseline="0" dirty="0" err="1"/>
              <a:t>is</a:t>
            </a:r>
            <a:r>
              <a:rPr lang="fr-FR" baseline="0" dirty="0"/>
              <a:t> the point </a:t>
            </a:r>
            <a:r>
              <a:rPr lang="fr-FR" baseline="0" dirty="0" err="1"/>
              <a:t>that</a:t>
            </a:r>
            <a:r>
              <a:rPr lang="fr-FR" baseline="0" dirty="0"/>
              <a:t> </a:t>
            </a:r>
            <a:r>
              <a:rPr lang="fr-FR" baseline="0" dirty="0" err="1"/>
              <a:t>feed</a:t>
            </a:r>
            <a:r>
              <a:rPr lang="fr-FR" baseline="0" dirty="0"/>
              <a:t> the </a:t>
            </a:r>
            <a:r>
              <a:rPr lang="fr-FR" baseline="0" dirty="0" err="1"/>
              <a:t>attributes</a:t>
            </a:r>
            <a:r>
              <a:rPr lang="fr-FR" baseline="0" dirty="0"/>
              <a:t> value to the PDP to help </a:t>
            </a:r>
            <a:r>
              <a:rPr lang="fr-FR" baseline="0" dirty="0" err="1"/>
              <a:t>him</a:t>
            </a:r>
            <a:r>
              <a:rPr lang="fr-FR" baseline="0" dirty="0"/>
              <a:t> </a:t>
            </a:r>
            <a:r>
              <a:rPr lang="fr-FR" baseline="0" dirty="0" err="1"/>
              <a:t>makes</a:t>
            </a:r>
            <a:r>
              <a:rPr lang="fr-FR" baseline="0" dirty="0"/>
              <a:t> </a:t>
            </a:r>
            <a:r>
              <a:rPr lang="fr-FR" baseline="0" dirty="0" err="1"/>
              <a:t>is</a:t>
            </a:r>
            <a:r>
              <a:rPr lang="fr-FR" baseline="0" dirty="0"/>
              <a:t> </a:t>
            </a:r>
            <a:r>
              <a:rPr lang="fr-FR" baseline="0" dirty="0" err="1"/>
              <a:t>decision</a:t>
            </a:r>
            <a:endParaRPr lang="fr-FR" baseline="0" dirty="0"/>
          </a:p>
          <a:p>
            <a:r>
              <a:rPr lang="fr-FR" baseline="0" dirty="0"/>
              <a:t>The PRP store the </a:t>
            </a:r>
            <a:r>
              <a:rPr lang="fr-FR" baseline="0" dirty="0" err="1"/>
              <a:t>policies</a:t>
            </a:r>
            <a:endParaRPr lang="fr-FR" baseline="0" dirty="0"/>
          </a:p>
          <a:p>
            <a:r>
              <a:rPr lang="fr-FR" baseline="0" dirty="0"/>
              <a:t>The PAP </a:t>
            </a:r>
            <a:r>
              <a:rPr lang="fr-FR" baseline="0" dirty="0" err="1"/>
              <a:t>is</a:t>
            </a:r>
            <a:r>
              <a:rPr lang="fr-FR" baseline="0" dirty="0"/>
              <a:t> the administration module </a:t>
            </a:r>
            <a:r>
              <a:rPr lang="fr-FR" baseline="0" dirty="0" err="1"/>
              <a:t>that</a:t>
            </a:r>
            <a:r>
              <a:rPr lang="fr-FR" baseline="0" dirty="0"/>
              <a:t> </a:t>
            </a:r>
            <a:r>
              <a:rPr lang="fr-FR" baseline="0" dirty="0" err="1"/>
              <a:t>allow</a:t>
            </a:r>
            <a:r>
              <a:rPr lang="fr-FR" baseline="0" dirty="0"/>
              <a:t> the </a:t>
            </a:r>
            <a:r>
              <a:rPr lang="fr-FR" baseline="0" dirty="0" err="1"/>
              <a:t>administrator</a:t>
            </a:r>
            <a:r>
              <a:rPr lang="fr-FR" baseline="0" dirty="0"/>
              <a:t> to </a:t>
            </a:r>
            <a:r>
              <a:rPr lang="fr-FR" baseline="0" dirty="0" err="1"/>
              <a:t>create</a:t>
            </a:r>
            <a:r>
              <a:rPr lang="fr-FR" baseline="0" dirty="0"/>
              <a:t>, </a:t>
            </a:r>
            <a:r>
              <a:rPr lang="fr-FR" baseline="0" dirty="0" err="1"/>
              <a:t>read</a:t>
            </a:r>
            <a:r>
              <a:rPr lang="fr-FR" baseline="0" dirty="0"/>
              <a:t>, update and </a:t>
            </a:r>
            <a:r>
              <a:rPr lang="fr-FR" baseline="0" dirty="0" err="1"/>
              <a:t>delete</a:t>
            </a:r>
            <a:r>
              <a:rPr lang="fr-FR" baseline="0" dirty="0"/>
              <a:t> the </a:t>
            </a:r>
            <a:r>
              <a:rPr lang="fr-FR" baseline="0" dirty="0" err="1"/>
              <a:t>policies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D02BF-4619-4319-AEC5-39A2DADBA14F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6136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9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51" y="1975464"/>
            <a:ext cx="2790753" cy="1077443"/>
          </a:xfrm>
          <a:prstGeom prst="rect">
            <a:avLst/>
          </a:prstGeom>
        </p:spPr>
      </p:pic>
      <p:grpSp>
        <p:nvGrpSpPr>
          <p:cNvPr id="8" name="2 Grupo"/>
          <p:cNvGrpSpPr/>
          <p:nvPr userDrawn="1"/>
        </p:nvGrpSpPr>
        <p:grpSpPr>
          <a:xfrm>
            <a:off x="1062408" y="3383586"/>
            <a:ext cx="2032171" cy="946808"/>
            <a:chOff x="755576" y="4858456"/>
            <a:chExt cx="2032171" cy="946808"/>
          </a:xfrm>
        </p:grpSpPr>
        <p:pic>
          <p:nvPicPr>
            <p:cNvPr id="9" name="14 Imagen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6" y="4858456"/>
              <a:ext cx="2032171" cy="946808"/>
            </a:xfrm>
            <a:prstGeom prst="rect">
              <a:avLst/>
            </a:prstGeom>
          </p:spPr>
        </p:pic>
        <p:pic>
          <p:nvPicPr>
            <p:cNvPr id="10" name="15 Imagen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3473" y="5258983"/>
              <a:ext cx="232587" cy="189091"/>
            </a:xfrm>
            <a:prstGeom prst="rect">
              <a:avLst/>
            </a:prstGeom>
          </p:spPr>
        </p:pic>
      </p:grpSp>
      <p:grpSp>
        <p:nvGrpSpPr>
          <p:cNvPr id="11" name="3 Grupo"/>
          <p:cNvGrpSpPr/>
          <p:nvPr userDrawn="1"/>
        </p:nvGrpSpPr>
        <p:grpSpPr>
          <a:xfrm>
            <a:off x="3496747" y="1435207"/>
            <a:ext cx="2836305" cy="2880320"/>
            <a:chOff x="4788024" y="1819851"/>
            <a:chExt cx="4104456" cy="4168151"/>
          </a:xfrm>
        </p:grpSpPr>
        <p:pic>
          <p:nvPicPr>
            <p:cNvPr id="12" name="7 Imagen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024" y="1819851"/>
              <a:ext cx="4104456" cy="2905293"/>
            </a:xfrm>
            <a:prstGeom prst="rect">
              <a:avLst/>
            </a:prstGeom>
          </p:spPr>
        </p:pic>
        <p:pic>
          <p:nvPicPr>
            <p:cNvPr id="13" name="8 Imagen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7031" y="3243846"/>
              <a:ext cx="3876812" cy="27441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9421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44216" y="3600450"/>
            <a:ext cx="4114800" cy="425054"/>
          </a:xfrm>
        </p:spPr>
        <p:txBody>
          <a:bodyPr anchor="b"/>
          <a:lstStyle>
            <a:lvl1pPr algn="l">
              <a:defRPr sz="1500" b="1">
                <a:solidFill>
                  <a:srgbClr val="002159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344216" y="459581"/>
            <a:ext cx="41148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344216" y="4025504"/>
            <a:ext cx="4114800" cy="603647"/>
          </a:xfrm>
        </p:spPr>
        <p:txBody>
          <a:bodyPr/>
          <a:lstStyle>
            <a:lvl1pPr marL="0" indent="0">
              <a:buNone/>
              <a:defRPr sz="1050">
                <a:solidFill>
                  <a:srgbClr val="48B9C9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0" y="4731990"/>
            <a:ext cx="6515100" cy="273844"/>
          </a:xfrm>
          <a:prstGeom prst="rect">
            <a:avLst/>
          </a:prstGeom>
        </p:spPr>
        <p:txBody>
          <a:bodyPr/>
          <a:lstStyle/>
          <a:p>
            <a:fld id="{5DB640FA-A0C5-43F9-B65B-C58560F0DB5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5856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159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0" y="4731990"/>
            <a:ext cx="6515100" cy="273844"/>
          </a:xfrm>
          <a:prstGeom prst="rect">
            <a:avLst/>
          </a:prstGeom>
        </p:spPr>
        <p:txBody>
          <a:bodyPr/>
          <a:lstStyle/>
          <a:p>
            <a:fld id="{5DB640FA-A0C5-43F9-B65B-C58560F0DB5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9584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4972050" y="205979"/>
            <a:ext cx="1543050" cy="438864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342900" y="205979"/>
            <a:ext cx="4514850" cy="438864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0" y="4731990"/>
            <a:ext cx="6515100" cy="273844"/>
          </a:xfrm>
          <a:prstGeom prst="rect">
            <a:avLst/>
          </a:prstGeom>
        </p:spPr>
        <p:txBody>
          <a:bodyPr/>
          <a:lstStyle/>
          <a:p>
            <a:fld id="{5DB640FA-A0C5-43F9-B65B-C58560F0DB5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28211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9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51" y="1975464"/>
            <a:ext cx="2790753" cy="1077443"/>
          </a:xfrm>
          <a:prstGeom prst="rect">
            <a:avLst/>
          </a:prstGeom>
        </p:spPr>
      </p:pic>
      <p:grpSp>
        <p:nvGrpSpPr>
          <p:cNvPr id="2" name="2 Grupo"/>
          <p:cNvGrpSpPr/>
          <p:nvPr userDrawn="1"/>
        </p:nvGrpSpPr>
        <p:grpSpPr>
          <a:xfrm>
            <a:off x="1062408" y="3383586"/>
            <a:ext cx="2032171" cy="946808"/>
            <a:chOff x="755576" y="4858456"/>
            <a:chExt cx="2032171" cy="946808"/>
          </a:xfrm>
        </p:grpSpPr>
        <p:pic>
          <p:nvPicPr>
            <p:cNvPr id="9" name="14 Imagen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6" y="4858456"/>
              <a:ext cx="2032171" cy="946808"/>
            </a:xfrm>
            <a:prstGeom prst="rect">
              <a:avLst/>
            </a:prstGeom>
          </p:spPr>
        </p:pic>
        <p:pic>
          <p:nvPicPr>
            <p:cNvPr id="10" name="15 Imagen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3473" y="5258983"/>
              <a:ext cx="232587" cy="189091"/>
            </a:xfrm>
            <a:prstGeom prst="rect">
              <a:avLst/>
            </a:prstGeom>
          </p:spPr>
        </p:pic>
      </p:grpSp>
      <p:grpSp>
        <p:nvGrpSpPr>
          <p:cNvPr id="3" name="3 Grupo"/>
          <p:cNvGrpSpPr/>
          <p:nvPr userDrawn="1"/>
        </p:nvGrpSpPr>
        <p:grpSpPr>
          <a:xfrm>
            <a:off x="3496747" y="1435207"/>
            <a:ext cx="2836305" cy="2880320"/>
            <a:chOff x="4788024" y="1819851"/>
            <a:chExt cx="4104456" cy="4168151"/>
          </a:xfrm>
        </p:grpSpPr>
        <p:pic>
          <p:nvPicPr>
            <p:cNvPr id="12" name="7 Imagen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024" y="1819851"/>
              <a:ext cx="4104456" cy="2905293"/>
            </a:xfrm>
            <a:prstGeom prst="rect">
              <a:avLst/>
            </a:prstGeom>
          </p:spPr>
        </p:pic>
        <p:pic>
          <p:nvPicPr>
            <p:cNvPr id="13" name="8 Imagen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7031" y="3243846"/>
              <a:ext cx="3876812" cy="27441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94214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471488" y="4767263"/>
            <a:ext cx="1543050" cy="274637"/>
          </a:xfrm>
          <a:prstGeom prst="rect">
            <a:avLst/>
          </a:prstGeom>
        </p:spPr>
        <p:txBody>
          <a:bodyPr/>
          <a:lstStyle/>
          <a:p>
            <a:fld id="{6864C739-F722-4A5F-993E-21F025C3362C}" type="datetimeFigureOut">
              <a:rPr lang="es-ES" smtClean="0"/>
              <a:pPr/>
              <a:t>19/10/2016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2271713" y="4767263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4843463" y="4767263"/>
            <a:ext cx="1543050" cy="274637"/>
          </a:xfrm>
          <a:prstGeom prst="rect">
            <a:avLst/>
          </a:prstGeom>
        </p:spPr>
        <p:txBody>
          <a:bodyPr/>
          <a:lstStyle/>
          <a:p>
            <a:fld id="{56F8C8D4-27D6-409A-83F4-0DC44CBD9376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5" name="14 CuadroTexto"/>
          <p:cNvSpPr txBox="1"/>
          <p:nvPr userDrawn="1"/>
        </p:nvSpPr>
        <p:spPr>
          <a:xfrm>
            <a:off x="566682" y="683884"/>
            <a:ext cx="300976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300" dirty="0" err="1">
                <a:solidFill>
                  <a:srgbClr val="48B9C9"/>
                </a:solidFill>
                <a:latin typeface="Neo Tech Std Medium" pitchFamily="34" charset="0"/>
              </a:rPr>
              <a:t>Thanks</a:t>
            </a:r>
            <a:r>
              <a:rPr lang="es-ES" sz="3300" dirty="0">
                <a:solidFill>
                  <a:srgbClr val="48B9C9"/>
                </a:solidFill>
                <a:latin typeface="Neo Tech Std Medium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65256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14350" y="1597820"/>
            <a:ext cx="5829300" cy="1102519"/>
          </a:xfrm>
        </p:spPr>
        <p:txBody>
          <a:bodyPr/>
          <a:lstStyle>
            <a:lvl1pPr>
              <a:defRPr>
                <a:solidFill>
                  <a:srgbClr val="002159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1650">
                <a:solidFill>
                  <a:srgbClr val="48B9C9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0" y="4803998"/>
            <a:ext cx="6813376" cy="339502"/>
          </a:xfrm>
          <a:prstGeom prst="rect">
            <a:avLst/>
          </a:prstGeom>
        </p:spPr>
        <p:txBody>
          <a:bodyPr/>
          <a:lstStyle/>
          <a:p>
            <a:fld id="{5DB640FA-A0C5-43F9-B65B-C58560F0DB5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5270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159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0" y="4731990"/>
            <a:ext cx="6515100" cy="273844"/>
          </a:xfrm>
          <a:prstGeom prst="rect">
            <a:avLst/>
          </a:prstGeom>
        </p:spPr>
        <p:txBody>
          <a:bodyPr/>
          <a:lstStyle/>
          <a:p>
            <a:fld id="{5DB640FA-A0C5-43F9-B65B-C58560F0DB5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3223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41735" y="3305176"/>
            <a:ext cx="58293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41735" y="2180035"/>
            <a:ext cx="58293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rgbClr val="48B9C9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0" y="4731990"/>
            <a:ext cx="6515100" cy="273844"/>
          </a:xfrm>
          <a:prstGeom prst="rect">
            <a:avLst/>
          </a:prstGeom>
        </p:spPr>
        <p:txBody>
          <a:bodyPr/>
          <a:lstStyle/>
          <a:p>
            <a:fld id="{5DB640FA-A0C5-43F9-B65B-C58560F0DB5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545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159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342900" y="1200151"/>
            <a:ext cx="302895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3486150" y="1200151"/>
            <a:ext cx="302895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0" y="4731990"/>
            <a:ext cx="6515100" cy="273844"/>
          </a:xfrm>
          <a:prstGeom prst="rect">
            <a:avLst/>
          </a:prstGeom>
        </p:spPr>
        <p:txBody>
          <a:bodyPr/>
          <a:lstStyle/>
          <a:p>
            <a:fld id="{5DB640FA-A0C5-43F9-B65B-C58560F0DB5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3888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159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42900" y="1151335"/>
            <a:ext cx="3030141" cy="47982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48B9C9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342900" y="1631156"/>
            <a:ext cx="303014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3483770" y="1151335"/>
            <a:ext cx="3031331" cy="47982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48B9C9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3483770" y="1631156"/>
            <a:ext cx="303133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0" y="4731990"/>
            <a:ext cx="6515100" cy="273844"/>
          </a:xfrm>
          <a:prstGeom prst="rect">
            <a:avLst/>
          </a:prstGeom>
        </p:spPr>
        <p:txBody>
          <a:bodyPr/>
          <a:lstStyle/>
          <a:p>
            <a:fld id="{5DB640FA-A0C5-43F9-B65B-C58560F0DB5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3514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fld id="{E4A1CCEE-39A9-42E1-AEB2-F4AF9FE86139}" type="datetimeFigureOut">
              <a:rPr lang="es-ES" smtClean="0"/>
              <a:pPr/>
              <a:t>19/10/2016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0" y="4731990"/>
            <a:ext cx="6515100" cy="273844"/>
          </a:xfrm>
          <a:prstGeom prst="rect">
            <a:avLst/>
          </a:prstGeom>
        </p:spPr>
        <p:txBody>
          <a:bodyPr/>
          <a:lstStyle/>
          <a:p>
            <a:fld id="{5DB640FA-A0C5-43F9-B65B-C58560F0DB5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5284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fld id="{E4A1CCEE-39A9-42E1-AEB2-F4AF9FE86139}" type="datetimeFigureOut">
              <a:rPr lang="es-ES" smtClean="0"/>
              <a:pPr/>
              <a:t>19/10/2016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0" y="4731990"/>
            <a:ext cx="6515100" cy="273844"/>
          </a:xfrm>
          <a:prstGeom prst="rect">
            <a:avLst/>
          </a:prstGeom>
        </p:spPr>
        <p:txBody>
          <a:bodyPr/>
          <a:lstStyle/>
          <a:p>
            <a:fld id="{5DB640FA-A0C5-43F9-B65B-C58560F0DB5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3994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42901" y="204787"/>
            <a:ext cx="2256235" cy="871538"/>
          </a:xfrm>
        </p:spPr>
        <p:txBody>
          <a:bodyPr anchor="b"/>
          <a:lstStyle>
            <a:lvl1pPr algn="l">
              <a:defRPr sz="1500" b="1">
                <a:solidFill>
                  <a:srgbClr val="002159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681287" y="204789"/>
            <a:ext cx="3833813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342901" y="1076327"/>
            <a:ext cx="2256235" cy="3518297"/>
          </a:xfrm>
        </p:spPr>
        <p:txBody>
          <a:bodyPr/>
          <a:lstStyle>
            <a:lvl1pPr marL="0" indent="0">
              <a:buNone/>
              <a:defRPr sz="1050">
                <a:solidFill>
                  <a:srgbClr val="48B9C9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0" y="4731990"/>
            <a:ext cx="6515100" cy="273844"/>
          </a:xfrm>
          <a:prstGeom prst="rect">
            <a:avLst/>
          </a:prstGeom>
        </p:spPr>
        <p:txBody>
          <a:bodyPr/>
          <a:lstStyle/>
          <a:p>
            <a:fld id="{5DB640FA-A0C5-43F9-B65B-C58560F0DB5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3500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0" y="0"/>
            <a:ext cx="6858000" cy="1385402"/>
          </a:xfrm>
          <a:prstGeom prst="rect">
            <a:avLst/>
          </a:prstGeom>
          <a:solidFill>
            <a:srgbClr val="48B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s-ES" sz="1050" dirty="0"/>
          </a:p>
        </p:txBody>
      </p:sp>
      <p:pic>
        <p:nvPicPr>
          <p:cNvPr id="10" name="9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51" y="1975464"/>
            <a:ext cx="2790753" cy="1077443"/>
          </a:xfrm>
          <a:prstGeom prst="rect">
            <a:avLst/>
          </a:prstGeom>
        </p:spPr>
      </p:pic>
      <p:grpSp>
        <p:nvGrpSpPr>
          <p:cNvPr id="12" name="2 Grupo"/>
          <p:cNvGrpSpPr/>
          <p:nvPr/>
        </p:nvGrpSpPr>
        <p:grpSpPr>
          <a:xfrm>
            <a:off x="1062408" y="3383586"/>
            <a:ext cx="2032171" cy="946808"/>
            <a:chOff x="755576" y="4858456"/>
            <a:chExt cx="2032171" cy="946808"/>
          </a:xfrm>
        </p:grpSpPr>
        <p:pic>
          <p:nvPicPr>
            <p:cNvPr id="14" name="14 Imagen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6" y="4858456"/>
              <a:ext cx="2032171" cy="946808"/>
            </a:xfrm>
            <a:prstGeom prst="rect">
              <a:avLst/>
            </a:prstGeom>
          </p:spPr>
        </p:pic>
        <p:pic>
          <p:nvPicPr>
            <p:cNvPr id="15" name="15 Imagen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3473" y="5258983"/>
              <a:ext cx="232587" cy="189091"/>
            </a:xfrm>
            <a:prstGeom prst="rect">
              <a:avLst/>
            </a:prstGeom>
          </p:spPr>
        </p:pic>
      </p:grpSp>
      <p:grpSp>
        <p:nvGrpSpPr>
          <p:cNvPr id="16" name="3 Grupo"/>
          <p:cNvGrpSpPr/>
          <p:nvPr/>
        </p:nvGrpSpPr>
        <p:grpSpPr>
          <a:xfrm>
            <a:off x="3496747" y="1435207"/>
            <a:ext cx="2836305" cy="2880320"/>
            <a:chOff x="4788024" y="1819851"/>
            <a:chExt cx="4104456" cy="4168151"/>
          </a:xfrm>
        </p:grpSpPr>
        <p:pic>
          <p:nvPicPr>
            <p:cNvPr id="17" name="7 Imagen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024" y="1819851"/>
              <a:ext cx="4104456" cy="2905293"/>
            </a:xfrm>
            <a:prstGeom prst="rect">
              <a:avLst/>
            </a:prstGeom>
          </p:spPr>
        </p:pic>
        <p:pic>
          <p:nvPicPr>
            <p:cNvPr id="19" name="8 Imagen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7031" y="3243846"/>
              <a:ext cx="3876812" cy="27441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2340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 err="1"/>
              <a:t>Slide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drawings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42900" y="1200151"/>
            <a:ext cx="6172200" cy="3261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10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0" y="4778375"/>
            <a:ext cx="685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48B9C9"/>
                </a:solidFill>
                <a:latin typeface="Verdana" pitchFamily="34" charset="0"/>
              </a:defRPr>
            </a:lvl1pPr>
          </a:lstStyle>
          <a:p>
            <a:fld id="{5DB640FA-A0C5-43F9-B65B-C58560F0DB53}" type="slidenum">
              <a:rPr lang="es-ES" smtClean="0"/>
              <a:pPr/>
              <a:t>‹#›</a:t>
            </a:fld>
            <a:endParaRPr lang="es-ES" dirty="0"/>
          </a:p>
        </p:txBody>
      </p:sp>
      <p:pic>
        <p:nvPicPr>
          <p:cNvPr id="11" name="7 Imagen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17"/>
          <a:stretch/>
        </p:blipFill>
        <p:spPr>
          <a:xfrm>
            <a:off x="368152" y="4813491"/>
            <a:ext cx="864096" cy="238471"/>
          </a:xfrm>
          <a:prstGeom prst="rect">
            <a:avLst/>
          </a:prstGeom>
        </p:spPr>
      </p:pic>
      <p:grpSp>
        <p:nvGrpSpPr>
          <p:cNvPr id="16" name="10 Grupo"/>
          <p:cNvGrpSpPr/>
          <p:nvPr/>
        </p:nvGrpSpPr>
        <p:grpSpPr>
          <a:xfrm>
            <a:off x="4509120" y="4771107"/>
            <a:ext cx="2270525" cy="365557"/>
            <a:chOff x="4433776" y="4710223"/>
            <a:chExt cx="3767600" cy="606588"/>
          </a:xfrm>
        </p:grpSpPr>
        <p:pic>
          <p:nvPicPr>
            <p:cNvPr id="17" name="3 Imagen"/>
            <p:cNvPicPr>
              <a:picLocks noChangeAspect="1"/>
            </p:cNvPicPr>
            <p:nvPr userDrawn="1"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49" t="31626" r="10983" b="34187"/>
            <a:stretch/>
          </p:blipFill>
          <p:spPr>
            <a:xfrm>
              <a:off x="4433776" y="4710223"/>
              <a:ext cx="2009553" cy="606588"/>
            </a:xfrm>
            <a:prstGeom prst="rect">
              <a:avLst/>
            </a:prstGeom>
          </p:spPr>
        </p:pic>
        <p:pic>
          <p:nvPicPr>
            <p:cNvPr id="18" name="4 Imagen"/>
            <p:cNvPicPr>
              <a:picLocks noChangeAspect="1"/>
            </p:cNvPicPr>
            <p:nvPr userDrawn="1"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77" t="34190" r="7113" b="32905"/>
            <a:stretch/>
          </p:blipFill>
          <p:spPr>
            <a:xfrm>
              <a:off x="6516216" y="4819582"/>
              <a:ext cx="1685160" cy="4638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508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87" r:id="rId12"/>
  </p:sldLayoutIdLst>
  <p:txStyles>
    <p:titleStyle>
      <a:lvl1pPr algn="l" defTabSz="685800" rtl="0" eaLnBrk="1" latinLnBrk="0" hangingPunct="1">
        <a:spcBef>
          <a:spcPct val="0"/>
        </a:spcBef>
        <a:buNone/>
        <a:defRPr sz="1800" kern="1200">
          <a:solidFill>
            <a:srgbClr val="002159"/>
          </a:solidFill>
          <a:latin typeface="Verdana" pitchFamily="34" charset="0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002159"/>
          </a:solidFill>
          <a:latin typeface="Verdana" pitchFamily="34" charset="0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rgbClr val="48B9C9"/>
          </a:solidFill>
          <a:latin typeface="Verdana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rgbClr val="002159"/>
          </a:solidFill>
          <a:latin typeface="Verdana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rgbClr val="002159"/>
          </a:solidFill>
          <a:latin typeface="Verdana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rgbClr val="48B9C9"/>
          </a:solidFill>
          <a:latin typeface="Verdana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fecha 1"/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4637"/>
          </a:xfrm>
          <a:prstGeom prst="rect">
            <a:avLst/>
          </a:prstGeom>
        </p:spPr>
        <p:txBody>
          <a:bodyPr/>
          <a:lstStyle/>
          <a:p>
            <a:fld id="{6864C739-F722-4A5F-993E-21F025C3362C}" type="datetimeFigureOut">
              <a:rPr lang="es-ES" smtClean="0"/>
              <a:pPr/>
              <a:t>19/10/2016</a:t>
            </a:fld>
            <a:endParaRPr lang="es-ES"/>
          </a:p>
        </p:txBody>
      </p:sp>
      <p:sp>
        <p:nvSpPr>
          <p:cNvPr id="8" name="Marcador de pie de página 2"/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9" name="Marcador de número de diapositiva 3"/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4637"/>
          </a:xfrm>
          <a:prstGeom prst="rect">
            <a:avLst/>
          </a:prstGeom>
        </p:spPr>
        <p:txBody>
          <a:bodyPr/>
          <a:lstStyle/>
          <a:p>
            <a:fld id="{56F8C8D4-27D6-409A-83F4-0DC44CBD9376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10" name="14 CuadroTexto"/>
          <p:cNvSpPr txBox="1"/>
          <p:nvPr/>
        </p:nvSpPr>
        <p:spPr>
          <a:xfrm>
            <a:off x="566682" y="683884"/>
            <a:ext cx="300976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300" dirty="0" err="1">
                <a:solidFill>
                  <a:srgbClr val="48B9C9"/>
                </a:solidFill>
                <a:latin typeface="Neo Tech Std Medium" pitchFamily="34" charset="0"/>
              </a:rPr>
              <a:t>Thanks</a:t>
            </a:r>
            <a:r>
              <a:rPr lang="es-ES" sz="3300" dirty="0">
                <a:solidFill>
                  <a:srgbClr val="48B9C9"/>
                </a:solidFill>
                <a:latin typeface="Neo Tech Std Medium" pitchFamily="34" charset="0"/>
              </a:rPr>
              <a:t>!</a:t>
            </a:r>
          </a:p>
        </p:txBody>
      </p:sp>
      <p:pic>
        <p:nvPicPr>
          <p:cNvPr id="11" name="8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37" y="1755122"/>
            <a:ext cx="3097049" cy="1195697"/>
          </a:xfrm>
          <a:prstGeom prst="rect">
            <a:avLst/>
          </a:prstGeom>
        </p:spPr>
      </p:pic>
      <p:grpSp>
        <p:nvGrpSpPr>
          <p:cNvPr id="12" name="10 Grupo"/>
          <p:cNvGrpSpPr/>
          <p:nvPr/>
        </p:nvGrpSpPr>
        <p:grpSpPr>
          <a:xfrm>
            <a:off x="674695" y="3643842"/>
            <a:ext cx="1524128" cy="710106"/>
            <a:chOff x="755576" y="4858456"/>
            <a:chExt cx="2032171" cy="946808"/>
          </a:xfrm>
        </p:grpSpPr>
        <p:pic>
          <p:nvPicPr>
            <p:cNvPr id="13" name="11 Imagen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6" y="4858456"/>
              <a:ext cx="2032171" cy="946808"/>
            </a:xfrm>
            <a:prstGeom prst="rect">
              <a:avLst/>
            </a:prstGeom>
          </p:spPr>
        </p:pic>
        <p:pic>
          <p:nvPicPr>
            <p:cNvPr id="14" name="12 Imagen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3473" y="5258983"/>
              <a:ext cx="232587" cy="189091"/>
            </a:xfrm>
            <a:prstGeom prst="rect">
              <a:avLst/>
            </a:prstGeom>
          </p:spPr>
        </p:pic>
      </p:grpSp>
      <p:grpSp>
        <p:nvGrpSpPr>
          <p:cNvPr id="15" name="13 Grupo"/>
          <p:cNvGrpSpPr/>
          <p:nvPr/>
        </p:nvGrpSpPr>
        <p:grpSpPr>
          <a:xfrm>
            <a:off x="3933056" y="1284048"/>
            <a:ext cx="2783841" cy="2827042"/>
            <a:chOff x="4788024" y="1819851"/>
            <a:chExt cx="4104456" cy="4168151"/>
          </a:xfrm>
        </p:grpSpPr>
        <p:pic>
          <p:nvPicPr>
            <p:cNvPr id="16" name="20 Imagen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024" y="1819851"/>
              <a:ext cx="4104456" cy="2905293"/>
            </a:xfrm>
            <a:prstGeom prst="rect">
              <a:avLst/>
            </a:prstGeom>
          </p:spPr>
        </p:pic>
        <p:pic>
          <p:nvPicPr>
            <p:cNvPr id="17" name="21 Imagen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7031" y="3243846"/>
              <a:ext cx="3876812" cy="27441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0700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://catalogue.fiware.org/enablers/authorization-pdp-authzforce" TargetMode="Externa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hyperlink" Target="https://github.com/authzforce/rest-api-model/tree/release-5.2.0/src/main/resources" TargetMode="External"/><Relationship Id="rId5" Type="http://schemas.openxmlformats.org/officeDocument/2006/relationships/hyperlink" Target="http://authzforce.github.io/fiware/authorization-pdp-api-spec/5.2/" TargetMode="External"/><Relationship Id="rId4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microsoft.com/office/2007/relationships/media" Target="../media/media5.m4a"/><Relationship Id="rId7" Type="http://schemas.openxmlformats.org/officeDocument/2006/relationships/image" Target="../media/image10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5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7" Type="http://schemas.openxmlformats.org/officeDocument/2006/relationships/image" Target="../media/image10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0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88640" y="267494"/>
            <a:ext cx="5184576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050" b="1" dirty="0" err="1">
                <a:solidFill>
                  <a:schemeClr val="bg1"/>
                </a:solidFill>
                <a:latin typeface="Verdana" pitchFamily="34" charset="0"/>
              </a:rPr>
              <a:t>Lesson</a:t>
            </a:r>
            <a:r>
              <a:rPr lang="es-ES" sz="1050" b="1" dirty="0">
                <a:solidFill>
                  <a:schemeClr val="bg1"/>
                </a:solidFill>
                <a:latin typeface="Verdana" pitchFamily="34" charset="0"/>
              </a:rPr>
              <a:t> 2 - </a:t>
            </a:r>
            <a:r>
              <a:rPr lang="es-ES" sz="1050" b="1" dirty="0" err="1">
                <a:solidFill>
                  <a:schemeClr val="bg1"/>
                </a:solidFill>
                <a:latin typeface="Verdana" pitchFamily="34" charset="0"/>
              </a:rPr>
              <a:t>Introduction</a:t>
            </a:r>
            <a:r>
              <a:rPr lang="es-ES" sz="1050" b="1" dirty="0">
                <a:solidFill>
                  <a:schemeClr val="bg1"/>
                </a:solidFill>
                <a:latin typeface="Verdana" pitchFamily="34" charset="0"/>
              </a:rPr>
              <a:t> to </a:t>
            </a:r>
            <a:r>
              <a:rPr lang="es-ES" sz="1050" b="1" dirty="0" err="1">
                <a:solidFill>
                  <a:schemeClr val="bg1"/>
                </a:solidFill>
                <a:latin typeface="Verdana" pitchFamily="34" charset="0"/>
              </a:rPr>
              <a:t>Authorization</a:t>
            </a:r>
            <a:r>
              <a:rPr lang="es-ES" sz="1050" b="1" dirty="0">
                <a:solidFill>
                  <a:schemeClr val="bg1"/>
                </a:solidFill>
                <a:latin typeface="Verdana" pitchFamily="34" charset="0"/>
              </a:rPr>
              <a:t> PDP </a:t>
            </a:r>
            <a:r>
              <a:rPr lang="es-ES" sz="1050" b="1" dirty="0" err="1">
                <a:solidFill>
                  <a:schemeClr val="bg1"/>
                </a:solidFill>
                <a:latin typeface="Verdana" pitchFamily="34" charset="0"/>
              </a:rPr>
              <a:t>GE’s</a:t>
            </a:r>
            <a:r>
              <a:rPr lang="es-ES" sz="1050" b="1" dirty="0">
                <a:solidFill>
                  <a:schemeClr val="bg1"/>
                </a:solidFill>
                <a:latin typeface="Verdana" pitchFamily="34" charset="0"/>
              </a:rPr>
              <a:t> API </a:t>
            </a:r>
          </a:p>
          <a:p>
            <a:pPr algn="ctr"/>
            <a:endParaRPr lang="es-ES" sz="1050" i="1" dirty="0">
              <a:solidFill>
                <a:schemeClr val="bg1"/>
              </a:solidFill>
              <a:latin typeface="Verdana" pitchFamily="34" charset="0"/>
            </a:endParaRPr>
          </a:p>
          <a:p>
            <a:pPr algn="ctr"/>
            <a:endParaRPr lang="es-ES" sz="1050" i="1" dirty="0">
              <a:solidFill>
                <a:schemeClr val="bg1"/>
              </a:solidFill>
              <a:latin typeface="Verdana" pitchFamily="34" charset="0"/>
            </a:endParaRPr>
          </a:p>
          <a:p>
            <a:r>
              <a:rPr lang="es-ES" sz="900" i="1" dirty="0">
                <a:solidFill>
                  <a:schemeClr val="bg1"/>
                </a:solidFill>
                <a:latin typeface="Verdana" pitchFamily="34" charset="0"/>
              </a:rPr>
              <a:t>FIWARE </a:t>
            </a:r>
            <a:r>
              <a:rPr lang="es-ES" sz="900" i="1" dirty="0" err="1">
                <a:solidFill>
                  <a:schemeClr val="bg1"/>
                </a:solidFill>
                <a:latin typeface="Verdana" pitchFamily="34" charset="0"/>
              </a:rPr>
              <a:t>Chapter</a:t>
            </a:r>
            <a:r>
              <a:rPr lang="es-ES" sz="900" i="1" dirty="0">
                <a:solidFill>
                  <a:schemeClr val="bg1"/>
                </a:solidFill>
                <a:latin typeface="Verdana" pitchFamily="34" charset="0"/>
              </a:rPr>
              <a:t>: </a:t>
            </a:r>
            <a:r>
              <a:rPr lang="es-ES" sz="900" b="1" i="1" dirty="0">
                <a:solidFill>
                  <a:schemeClr val="bg1"/>
                </a:solidFill>
                <a:latin typeface="Verdana" pitchFamily="34" charset="0"/>
              </a:rPr>
              <a:t>Security</a:t>
            </a:r>
          </a:p>
          <a:p>
            <a:r>
              <a:rPr lang="es-ES" sz="900" i="1" dirty="0">
                <a:solidFill>
                  <a:schemeClr val="bg1"/>
                </a:solidFill>
                <a:latin typeface="Verdana" pitchFamily="34" charset="0"/>
              </a:rPr>
              <a:t>FIWARE GE: </a:t>
            </a:r>
            <a:r>
              <a:rPr lang="es-ES" sz="900" b="1" i="1" dirty="0" err="1">
                <a:solidFill>
                  <a:schemeClr val="bg1"/>
                </a:solidFill>
                <a:latin typeface="Verdana" pitchFamily="34" charset="0"/>
              </a:rPr>
              <a:t>Authorization</a:t>
            </a:r>
            <a:r>
              <a:rPr lang="es-ES" sz="900" b="1" i="1" dirty="0">
                <a:solidFill>
                  <a:schemeClr val="bg1"/>
                </a:solidFill>
                <a:latin typeface="Verdana" pitchFamily="34" charset="0"/>
              </a:rPr>
              <a:t> PDP </a:t>
            </a:r>
            <a:r>
              <a:rPr lang="es-ES" sz="900" i="1" dirty="0">
                <a:solidFill>
                  <a:schemeClr val="bg1"/>
                </a:solidFill>
                <a:latin typeface="Verdana" pitchFamily="34" charset="0"/>
              </a:rPr>
              <a:t>(</a:t>
            </a:r>
            <a:r>
              <a:rPr lang="es-ES" sz="900" i="1" dirty="0" err="1">
                <a:solidFill>
                  <a:schemeClr val="bg1"/>
                </a:solidFill>
                <a:latin typeface="Verdana" pitchFamily="34" charset="0"/>
              </a:rPr>
              <a:t>current</a:t>
            </a:r>
            <a:r>
              <a:rPr lang="es-ES" sz="900" i="1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s-ES" sz="900" i="1" dirty="0" err="1">
                <a:solidFill>
                  <a:schemeClr val="bg1"/>
                </a:solidFill>
                <a:latin typeface="Verdana" pitchFamily="34" charset="0"/>
              </a:rPr>
              <a:t>version</a:t>
            </a:r>
            <a:r>
              <a:rPr lang="es-ES" sz="900" i="1" dirty="0">
                <a:solidFill>
                  <a:schemeClr val="bg1"/>
                </a:solidFill>
                <a:latin typeface="Verdana" pitchFamily="34" charset="0"/>
              </a:rPr>
              <a:t>: R5)</a:t>
            </a:r>
            <a:endParaRPr lang="es-ES" sz="900" b="1" i="1" dirty="0">
              <a:solidFill>
                <a:schemeClr val="bg1"/>
              </a:solidFill>
              <a:latin typeface="Verdana" pitchFamily="34" charset="0"/>
            </a:endParaRPr>
          </a:p>
          <a:p>
            <a:r>
              <a:rPr lang="es-ES" sz="900" i="1" dirty="0">
                <a:solidFill>
                  <a:schemeClr val="bg1"/>
                </a:solidFill>
                <a:latin typeface="Verdana" pitchFamily="34" charset="0"/>
              </a:rPr>
              <a:t>FIWARE </a:t>
            </a:r>
            <a:r>
              <a:rPr lang="es-ES" sz="900" i="1" dirty="0" err="1">
                <a:solidFill>
                  <a:schemeClr val="bg1"/>
                </a:solidFill>
                <a:latin typeface="Verdana" pitchFamily="34" charset="0"/>
              </a:rPr>
              <a:t>GEri</a:t>
            </a:r>
            <a:r>
              <a:rPr lang="es-ES" sz="900" i="1" dirty="0">
                <a:solidFill>
                  <a:schemeClr val="bg1"/>
                </a:solidFill>
                <a:latin typeface="Verdana" pitchFamily="34" charset="0"/>
              </a:rPr>
              <a:t>: </a:t>
            </a:r>
            <a:r>
              <a:rPr lang="es-ES" sz="900" b="1" i="1" dirty="0" err="1">
                <a:solidFill>
                  <a:schemeClr val="bg1"/>
                </a:solidFill>
                <a:latin typeface="Verdana" pitchFamily="34" charset="0"/>
              </a:rPr>
              <a:t>AuthzForce</a:t>
            </a:r>
            <a:r>
              <a:rPr lang="es-ES" sz="900" i="1" dirty="0">
                <a:solidFill>
                  <a:schemeClr val="bg1"/>
                </a:solidFill>
                <a:latin typeface="Verdana" pitchFamily="34" charset="0"/>
              </a:rPr>
              <a:t> (</a:t>
            </a:r>
            <a:r>
              <a:rPr lang="es-ES" sz="900" i="1" dirty="0" err="1">
                <a:solidFill>
                  <a:schemeClr val="bg1"/>
                </a:solidFill>
                <a:latin typeface="Verdana" pitchFamily="34" charset="0"/>
              </a:rPr>
              <a:t>current</a:t>
            </a:r>
            <a:r>
              <a:rPr lang="es-ES" sz="900" i="1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s-ES" sz="900" i="1" dirty="0" err="1">
                <a:solidFill>
                  <a:schemeClr val="bg1"/>
                </a:solidFill>
                <a:latin typeface="Verdana" pitchFamily="34" charset="0"/>
              </a:rPr>
              <a:t>version</a:t>
            </a:r>
            <a:r>
              <a:rPr lang="es-ES" sz="900" i="1" dirty="0">
                <a:solidFill>
                  <a:schemeClr val="bg1"/>
                </a:solidFill>
                <a:latin typeface="Verdana" pitchFamily="34" charset="0"/>
              </a:rPr>
              <a:t>: 5.4.1)</a:t>
            </a:r>
          </a:p>
          <a:p>
            <a:r>
              <a:rPr lang="es-ES" sz="900" i="1" dirty="0">
                <a:solidFill>
                  <a:schemeClr val="bg1"/>
                </a:solidFill>
                <a:latin typeface="Verdana" pitchFamily="34" charset="0"/>
              </a:rPr>
              <a:t>FIWARE GE </a:t>
            </a:r>
            <a:r>
              <a:rPr lang="es-ES" sz="900" i="1" dirty="0" err="1">
                <a:solidFill>
                  <a:schemeClr val="bg1"/>
                </a:solidFill>
                <a:latin typeface="Verdana" pitchFamily="34" charset="0"/>
              </a:rPr>
              <a:t>Owner</a:t>
            </a:r>
            <a:r>
              <a:rPr lang="es-ES" sz="900" i="1" dirty="0">
                <a:solidFill>
                  <a:schemeClr val="bg1"/>
                </a:solidFill>
                <a:latin typeface="Verdana" pitchFamily="34" charset="0"/>
              </a:rPr>
              <a:t>: </a:t>
            </a:r>
            <a:r>
              <a:rPr lang="es-ES" sz="900" b="1" i="1" dirty="0">
                <a:solidFill>
                  <a:schemeClr val="bg1"/>
                </a:solidFill>
                <a:latin typeface="Verdana" pitchFamily="34" charset="0"/>
              </a:rPr>
              <a:t>Cyril </a:t>
            </a:r>
            <a:r>
              <a:rPr lang="es-ES" sz="900" b="1" i="1" dirty="0" err="1">
                <a:solidFill>
                  <a:schemeClr val="bg1"/>
                </a:solidFill>
                <a:latin typeface="Verdana" pitchFamily="34" charset="0"/>
              </a:rPr>
              <a:t>Dangerville</a:t>
            </a:r>
            <a:r>
              <a:rPr lang="es-ES" sz="900" i="1" dirty="0">
                <a:solidFill>
                  <a:schemeClr val="bg1"/>
                </a:solidFill>
                <a:latin typeface="Verdana" pitchFamily="34" charset="0"/>
              </a:rPr>
              <a:t>, </a:t>
            </a:r>
            <a:r>
              <a:rPr lang="es-ES" sz="900" b="1" i="1" dirty="0" err="1">
                <a:solidFill>
                  <a:schemeClr val="bg1"/>
                </a:solidFill>
                <a:latin typeface="Verdana" pitchFamily="34" charset="0"/>
              </a:rPr>
              <a:t>Thales</a:t>
            </a:r>
            <a:r>
              <a:rPr lang="es-ES" sz="900" b="1" i="1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s-ES" sz="900" b="1" i="1" dirty="0" err="1">
                <a:solidFill>
                  <a:schemeClr val="bg1"/>
                </a:solidFill>
                <a:latin typeface="Verdana" pitchFamily="34" charset="0"/>
              </a:rPr>
              <a:t>Services</a:t>
            </a:r>
            <a:endParaRPr lang="es-ES" sz="900" b="1" i="1" dirty="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2" name="slide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4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69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GE specification - PAP API – Policy references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32656" y="1059582"/>
            <a:ext cx="6172200" cy="3744416"/>
          </a:xfrm>
        </p:spPr>
        <p:txBody>
          <a:bodyPr>
            <a:normAutofit fontScale="92500" lnSpcReduction="10000"/>
          </a:bodyPr>
          <a:lstStyle/>
          <a:p>
            <a:pPr indent="355600">
              <a:buFont typeface="Wingdings" pitchFamily="2" charset="2"/>
              <a:buChar char="q"/>
              <a:defRPr/>
            </a:pPr>
            <a:r>
              <a:rPr lang="en-US" dirty="0">
                <a:latin typeface="TheSansCorrespondence" charset="0"/>
                <a:cs typeface="Arial" pitchFamily="34" charset="0"/>
              </a:rPr>
              <a:t>Policy references:</a:t>
            </a:r>
          </a:p>
          <a:p>
            <a:pPr lvl="1" indent="355600">
              <a:buFont typeface="Wingdings" pitchFamily="2" charset="2"/>
              <a:buChar char="q"/>
              <a:defRPr/>
            </a:pPr>
            <a:r>
              <a:rPr lang="en-US" dirty="0">
                <a:latin typeface="TheSansCorrespondence" charset="0"/>
                <a:cs typeface="Arial" pitchFamily="34" charset="0"/>
              </a:rPr>
              <a:t>Policy P1 (v1.0) available: /domains/{</a:t>
            </a:r>
            <a:r>
              <a:rPr lang="en-US" dirty="0" err="1">
                <a:latin typeface="TheSansCorrespondence" charset="0"/>
                <a:cs typeface="Arial" pitchFamily="34" charset="0"/>
              </a:rPr>
              <a:t>domainId</a:t>
            </a:r>
            <a:r>
              <a:rPr lang="en-US" dirty="0">
                <a:latin typeface="TheSansCorrespondence" charset="0"/>
                <a:cs typeface="Arial" pitchFamily="34" charset="0"/>
              </a:rPr>
              <a:t>}/pap/policies/P1/1.0</a:t>
            </a:r>
          </a:p>
          <a:p>
            <a:pPr lvl="1" indent="355600">
              <a:buFont typeface="Wingdings" pitchFamily="2" charset="2"/>
              <a:buChar char="q"/>
              <a:defRPr/>
            </a:pPr>
            <a:r>
              <a:rPr lang="en-US" dirty="0">
                <a:latin typeface="TheSansCorrespondence" charset="0"/>
                <a:cs typeface="Arial" pitchFamily="34" charset="0"/>
              </a:rPr>
              <a:t>Add Policy P2 referencing P1: POST /domains/{</a:t>
            </a:r>
            <a:r>
              <a:rPr lang="en-US" dirty="0" err="1">
                <a:latin typeface="TheSansCorrespondence" charset="0"/>
                <a:cs typeface="Arial" pitchFamily="34" charset="0"/>
              </a:rPr>
              <a:t>domainId</a:t>
            </a:r>
            <a:r>
              <a:rPr lang="en-US" dirty="0">
                <a:latin typeface="TheSansCorrespondence" charset="0"/>
                <a:cs typeface="Arial" pitchFamily="34" charset="0"/>
              </a:rPr>
              <a:t>}/pap/policies</a:t>
            </a:r>
          </a:p>
          <a:p>
            <a:pPr lvl="2" indent="355600">
              <a:buNone/>
              <a:defRPr/>
            </a:pPr>
            <a:r>
              <a:rPr lang="en-US" dirty="0">
                <a:latin typeface="TheSansCorrespondence" charset="0"/>
                <a:cs typeface="Arial" pitchFamily="34" charset="0"/>
              </a:rPr>
              <a:t>&lt;</a:t>
            </a:r>
            <a:r>
              <a:rPr lang="en-US" dirty="0" err="1">
                <a:latin typeface="TheSansCorrespondence" charset="0"/>
                <a:cs typeface="Arial" pitchFamily="34" charset="0"/>
              </a:rPr>
              <a:t>PolicySet</a:t>
            </a:r>
            <a:r>
              <a:rPr lang="en-US" dirty="0">
                <a:latin typeface="TheSansCorrespondence" charset="0"/>
                <a:cs typeface="Arial" pitchFamily="34" charset="0"/>
              </a:rPr>
              <a:t> </a:t>
            </a:r>
            <a:r>
              <a:rPr lang="en-US" dirty="0" err="1">
                <a:latin typeface="TheSansCorrespondence" charset="0"/>
                <a:cs typeface="Arial" pitchFamily="34" charset="0"/>
              </a:rPr>
              <a:t>PolicySetId</a:t>
            </a:r>
            <a:r>
              <a:rPr lang="en-US" dirty="0">
                <a:latin typeface="TheSansCorrespondence" charset="0"/>
                <a:cs typeface="Arial" pitchFamily="34" charset="0"/>
              </a:rPr>
              <a:t>=“P2” …&gt;</a:t>
            </a:r>
          </a:p>
          <a:p>
            <a:pPr lvl="3" indent="355600">
              <a:buNone/>
              <a:defRPr/>
            </a:pPr>
            <a:r>
              <a:rPr lang="en-US" dirty="0">
                <a:latin typeface="TheSansCorrespondence" charset="0"/>
                <a:cs typeface="Arial" pitchFamily="34" charset="0"/>
              </a:rPr>
              <a:t>…</a:t>
            </a:r>
          </a:p>
          <a:p>
            <a:pPr lvl="3" indent="355600">
              <a:buNone/>
              <a:defRPr/>
            </a:pPr>
            <a:r>
              <a:rPr lang="en-US" dirty="0">
                <a:latin typeface="TheSansCorrespondence" charset="0"/>
                <a:cs typeface="Arial" pitchFamily="34" charset="0"/>
              </a:rPr>
              <a:t>&lt;</a:t>
            </a:r>
            <a:r>
              <a:rPr lang="en-US" dirty="0" err="1">
                <a:latin typeface="TheSansCorrespondence" charset="0"/>
                <a:cs typeface="Arial" pitchFamily="34" charset="0"/>
              </a:rPr>
              <a:t>PolicySetIdReference</a:t>
            </a:r>
            <a:r>
              <a:rPr lang="en-US" dirty="0">
                <a:latin typeface="TheSansCorrespondence" charset="0"/>
                <a:cs typeface="Arial" pitchFamily="34" charset="0"/>
              </a:rPr>
              <a:t> Version=“1.0”&gt;P1&lt;/</a:t>
            </a:r>
            <a:r>
              <a:rPr lang="en-US" dirty="0" err="1">
                <a:latin typeface="TheSansCorrespondence" charset="0"/>
                <a:cs typeface="Arial" pitchFamily="34" charset="0"/>
              </a:rPr>
              <a:t>PolicySetIdReference</a:t>
            </a:r>
            <a:r>
              <a:rPr lang="en-US" dirty="0">
                <a:latin typeface="TheSansCorrespondence" charset="0"/>
                <a:cs typeface="Arial" pitchFamily="34" charset="0"/>
              </a:rPr>
              <a:t>&gt;</a:t>
            </a:r>
          </a:p>
          <a:p>
            <a:pPr lvl="3" indent="355600">
              <a:buNone/>
              <a:defRPr/>
            </a:pPr>
            <a:r>
              <a:rPr lang="en-US" dirty="0">
                <a:latin typeface="TheSansCorrespondence" charset="0"/>
                <a:cs typeface="Arial" pitchFamily="34" charset="0"/>
              </a:rPr>
              <a:t>…</a:t>
            </a:r>
          </a:p>
          <a:p>
            <a:pPr lvl="2" indent="355600">
              <a:buNone/>
              <a:defRPr/>
            </a:pPr>
            <a:r>
              <a:rPr lang="en-US" dirty="0">
                <a:latin typeface="TheSansCorrespondence" charset="0"/>
                <a:cs typeface="Arial" pitchFamily="34" charset="0"/>
              </a:rPr>
              <a:t>&lt;/</a:t>
            </a:r>
            <a:r>
              <a:rPr lang="en-US" dirty="0" err="1">
                <a:latin typeface="TheSansCorrespondence" charset="0"/>
                <a:cs typeface="Arial" pitchFamily="34" charset="0"/>
              </a:rPr>
              <a:t>PolicySet</a:t>
            </a:r>
            <a:r>
              <a:rPr lang="en-US" dirty="0">
                <a:latin typeface="TheSansCorrespondence" charset="0"/>
                <a:cs typeface="Arial" pitchFamily="34" charset="0"/>
              </a:rPr>
              <a:t>&gt;</a:t>
            </a:r>
          </a:p>
          <a:p>
            <a:pPr lvl="1" indent="355600">
              <a:buFont typeface="Wingdings" pitchFamily="2" charset="2"/>
              <a:buChar char="q"/>
              <a:defRPr/>
            </a:pPr>
            <a:r>
              <a:rPr lang="en-US" dirty="0">
                <a:latin typeface="TheSansCorrespondence" charset="0"/>
                <a:cs typeface="Arial" pitchFamily="34" charset="0"/>
              </a:rPr>
              <a:t>‘Version’ is optional in the reference (latest version used if none specified)</a:t>
            </a:r>
          </a:p>
        </p:txBody>
      </p:sp>
      <p:pic>
        <p:nvPicPr>
          <p:cNvPr id="5" name="slide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4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2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GE specification - PAP API – PDP properties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32656" y="1059582"/>
            <a:ext cx="6172200" cy="3744416"/>
          </a:xfrm>
        </p:spPr>
        <p:txBody>
          <a:bodyPr>
            <a:normAutofit/>
          </a:bodyPr>
          <a:lstStyle/>
          <a:p>
            <a:pPr indent="355600">
              <a:buFont typeface="Wingdings" pitchFamily="2" charset="2"/>
              <a:buChar char="q"/>
              <a:defRPr/>
            </a:pPr>
            <a:r>
              <a:rPr lang="en-US" dirty="0">
                <a:latin typeface="TheSansCorrespondence" charset="0"/>
                <a:cs typeface="Arial" pitchFamily="34" charset="0"/>
              </a:rPr>
              <a:t>Each domain/tenant has a PDP for requesting authorization decisions</a:t>
            </a:r>
          </a:p>
          <a:p>
            <a:pPr indent="355600">
              <a:buFont typeface="Wingdings" pitchFamily="2" charset="2"/>
              <a:buChar char="q"/>
              <a:defRPr/>
            </a:pPr>
            <a:r>
              <a:rPr lang="en-US" dirty="0">
                <a:latin typeface="TheSansCorrespondence" charset="0"/>
                <a:cs typeface="Arial" pitchFamily="34" charset="0"/>
              </a:rPr>
              <a:t>PDP properties:</a:t>
            </a:r>
          </a:p>
          <a:p>
            <a:pPr lvl="2" indent="355600">
              <a:buNone/>
              <a:defRPr/>
            </a:pPr>
            <a:r>
              <a:rPr lang="en-US" dirty="0">
                <a:latin typeface="TheSansCorrespondence" charset="0"/>
                <a:cs typeface="Arial" pitchFamily="34" charset="0"/>
              </a:rPr>
              <a:t>PUT /domains/{</a:t>
            </a:r>
            <a:r>
              <a:rPr lang="en-US" dirty="0" err="1">
                <a:latin typeface="TheSansCorrespondence" charset="0"/>
                <a:cs typeface="Arial" pitchFamily="34" charset="0"/>
              </a:rPr>
              <a:t>domainId</a:t>
            </a:r>
            <a:r>
              <a:rPr lang="en-US" dirty="0">
                <a:latin typeface="TheSansCorrespondence" charset="0"/>
                <a:cs typeface="Arial" pitchFamily="34" charset="0"/>
              </a:rPr>
              <a:t>}/pap/</a:t>
            </a:r>
            <a:r>
              <a:rPr lang="en-US" dirty="0" err="1">
                <a:latin typeface="TheSansCorrespondence" charset="0"/>
                <a:cs typeface="Arial" pitchFamily="34" charset="0"/>
              </a:rPr>
              <a:t>pdp.properties</a:t>
            </a:r>
            <a:endParaRPr lang="en-US" dirty="0">
              <a:latin typeface="TheSansCorrespondence" charset="0"/>
              <a:cs typeface="Arial" pitchFamily="34" charset="0"/>
            </a:endParaRPr>
          </a:p>
          <a:p>
            <a:pPr lvl="2" indent="355600">
              <a:buNone/>
              <a:defRPr/>
            </a:pPr>
            <a:r>
              <a:rPr lang="en-US" dirty="0">
                <a:latin typeface="TheSansCorrespondence" charset="0"/>
                <a:cs typeface="Arial" pitchFamily="34" charset="0"/>
              </a:rPr>
              <a:t>Body: </a:t>
            </a:r>
            <a:r>
              <a:rPr lang="en-US" dirty="0" err="1">
                <a:latin typeface="TheSansCorrespondence" charset="0"/>
                <a:cs typeface="Arial" pitchFamily="34" charset="0"/>
              </a:rPr>
              <a:t>pdpPropertiesUpdate</a:t>
            </a:r>
            <a:r>
              <a:rPr lang="en-US" dirty="0">
                <a:latin typeface="TheSansCorrespondence" charset="0"/>
                <a:cs typeface="Arial" pitchFamily="34" charset="0"/>
              </a:rPr>
              <a:t>: </a:t>
            </a:r>
            <a:r>
              <a:rPr lang="en-US" dirty="0" err="1">
                <a:latin typeface="TheSansCorrespondence" charset="0"/>
                <a:cs typeface="Arial" pitchFamily="34" charset="0"/>
              </a:rPr>
              <a:t>rootPolicyRef</a:t>
            </a:r>
            <a:r>
              <a:rPr lang="en-US" dirty="0">
                <a:latin typeface="TheSansCorrespondence" charset="0"/>
                <a:cs typeface="Arial" pitchFamily="34" charset="0"/>
              </a:rPr>
              <a:t> &amp; features</a:t>
            </a:r>
          </a:p>
          <a:p>
            <a:pPr indent="355600">
              <a:buFont typeface="Wingdings" pitchFamily="2" charset="2"/>
              <a:buChar char="q"/>
              <a:defRPr/>
            </a:pPr>
            <a:r>
              <a:rPr lang="en-US" dirty="0" err="1">
                <a:latin typeface="TheSansCorrespondence" charset="0"/>
                <a:cs typeface="Arial" pitchFamily="34" charset="0"/>
              </a:rPr>
              <a:t>rootPolicyRef</a:t>
            </a:r>
            <a:r>
              <a:rPr lang="en-US" dirty="0">
                <a:latin typeface="TheSansCorrespondence" charset="0"/>
                <a:cs typeface="Arial" pitchFamily="34" charset="0"/>
              </a:rPr>
              <a:t>: PDP needs a root policy to know where to start the evaluation</a:t>
            </a:r>
          </a:p>
          <a:p>
            <a:pPr indent="355600">
              <a:buFont typeface="Wingdings" pitchFamily="2" charset="2"/>
              <a:buChar char="q"/>
              <a:defRPr/>
            </a:pPr>
            <a:r>
              <a:rPr lang="en-US" dirty="0">
                <a:latin typeface="TheSansCorrespondence" charset="0"/>
                <a:cs typeface="Arial" pitchFamily="34" charset="0"/>
              </a:rPr>
              <a:t>features: </a:t>
            </a:r>
            <a:r>
              <a:rPr lang="en-US" dirty="0" err="1">
                <a:latin typeface="TheSansCorrespondence" charset="0"/>
                <a:cs typeface="Arial" pitchFamily="34" charset="0"/>
              </a:rPr>
              <a:t>GEi</a:t>
            </a:r>
            <a:r>
              <a:rPr lang="en-US" dirty="0">
                <a:latin typeface="TheSansCorrespondence" charset="0"/>
                <a:cs typeface="Arial" pitchFamily="34" charset="0"/>
              </a:rPr>
              <a:t>-specific PDP features</a:t>
            </a:r>
          </a:p>
        </p:txBody>
      </p:sp>
      <p:pic>
        <p:nvPicPr>
          <p:cNvPr id="5" name="slide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4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65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2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GE specification – PDP API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32656" y="1059582"/>
            <a:ext cx="6172200" cy="3744416"/>
          </a:xfrm>
        </p:spPr>
        <p:txBody>
          <a:bodyPr>
            <a:normAutofit/>
          </a:bodyPr>
          <a:lstStyle/>
          <a:p>
            <a:pPr indent="355600">
              <a:buFont typeface="Wingdings" pitchFamily="2" charset="2"/>
              <a:buChar char="q"/>
              <a:defRPr/>
            </a:pPr>
            <a:r>
              <a:rPr lang="en-US" dirty="0">
                <a:latin typeface="TheSansCorrespondence" charset="0"/>
                <a:cs typeface="Arial" pitchFamily="34" charset="0"/>
              </a:rPr>
              <a:t>RESTful (XACML REST Profile)</a:t>
            </a:r>
          </a:p>
          <a:p>
            <a:pPr indent="355600">
              <a:buFont typeface="Wingdings" pitchFamily="2" charset="2"/>
              <a:buChar char="q"/>
              <a:defRPr/>
            </a:pPr>
            <a:r>
              <a:rPr lang="en-US" dirty="0">
                <a:latin typeface="TheSansCorrespondence" charset="0"/>
                <a:cs typeface="Arial" pitchFamily="34" charset="0"/>
              </a:rPr>
              <a:t>PEPs send authorization decision requests with:</a:t>
            </a:r>
          </a:p>
          <a:p>
            <a:pPr lvl="2" indent="355600">
              <a:buFont typeface="Wingdings" pitchFamily="2" charset="2"/>
              <a:buChar char="q"/>
              <a:defRPr/>
            </a:pPr>
            <a:r>
              <a:rPr lang="en-US" dirty="0">
                <a:latin typeface="TheSansCorrespondence" charset="0"/>
                <a:cs typeface="Arial" pitchFamily="34" charset="0"/>
              </a:rPr>
              <a:t>POST /domains/{</a:t>
            </a:r>
            <a:r>
              <a:rPr lang="en-US" dirty="0" err="1">
                <a:latin typeface="TheSansCorrespondence" charset="0"/>
                <a:cs typeface="Arial" pitchFamily="34" charset="0"/>
              </a:rPr>
              <a:t>domainId</a:t>
            </a:r>
            <a:r>
              <a:rPr lang="en-US" dirty="0">
                <a:latin typeface="TheSansCorrespondence" charset="0"/>
                <a:cs typeface="Arial" pitchFamily="34" charset="0"/>
              </a:rPr>
              <a:t>}/</a:t>
            </a:r>
            <a:r>
              <a:rPr lang="en-US" dirty="0" err="1">
                <a:latin typeface="TheSansCorrespondence" charset="0"/>
                <a:cs typeface="Arial" pitchFamily="34" charset="0"/>
              </a:rPr>
              <a:t>pdp</a:t>
            </a:r>
            <a:endParaRPr lang="en-US" dirty="0">
              <a:latin typeface="TheSansCorrespondence" charset="0"/>
              <a:cs typeface="Arial" pitchFamily="34" charset="0"/>
            </a:endParaRPr>
          </a:p>
          <a:p>
            <a:pPr lvl="2" indent="355600">
              <a:buFont typeface="Wingdings" pitchFamily="2" charset="2"/>
              <a:buChar char="q"/>
              <a:defRPr/>
            </a:pPr>
            <a:r>
              <a:rPr lang="en-US" dirty="0">
                <a:latin typeface="TheSansCorrespondence" charset="0"/>
                <a:cs typeface="Arial" pitchFamily="34" charset="0"/>
              </a:rPr>
              <a:t>Body: XACML Request</a:t>
            </a:r>
          </a:p>
          <a:p>
            <a:pPr lvl="2" indent="355600">
              <a:buFont typeface="Wingdings" pitchFamily="2" charset="2"/>
              <a:buChar char="q"/>
              <a:defRPr/>
            </a:pPr>
            <a:r>
              <a:rPr lang="en-US" dirty="0">
                <a:latin typeface="TheSansCorrespondence" charset="0"/>
                <a:cs typeface="Arial" pitchFamily="34" charset="0"/>
              </a:rPr>
              <a:t>Response: XACML Response</a:t>
            </a:r>
            <a:endParaRPr lang="en-US" dirty="0"/>
          </a:p>
        </p:txBody>
      </p:sp>
      <p:pic>
        <p:nvPicPr>
          <p:cNvPr id="5" name="slide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4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604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038428" cy="857250"/>
          </a:xfrm>
        </p:spPr>
        <p:txBody>
          <a:bodyPr>
            <a:normAutofit/>
          </a:bodyPr>
          <a:lstStyle/>
          <a:p>
            <a:r>
              <a:rPr lang="en-US" sz="2400" dirty="0"/>
              <a:t>Where to go next?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2900" y="1275606"/>
            <a:ext cx="6172200" cy="3528392"/>
          </a:xfrm>
        </p:spPr>
        <p:txBody>
          <a:bodyPr>
            <a:normAutofit lnSpcReduction="10000"/>
          </a:bodyPr>
          <a:lstStyle/>
          <a:p>
            <a:pPr marL="600075" indent="-342900">
              <a:defRPr/>
            </a:pPr>
            <a:r>
              <a:rPr lang="en-US" dirty="0">
                <a:latin typeface="TheSansCorrespondence" charset="0"/>
                <a:cs typeface="Arial" pitchFamily="34" charset="0"/>
              </a:rPr>
              <a:t>Official Authorization PDP GE’s API specification </a:t>
            </a:r>
          </a:p>
          <a:p>
            <a:pPr marL="900113" lvl="1" indent="-342900">
              <a:defRPr/>
            </a:pPr>
            <a:r>
              <a:rPr lang="en-US" dirty="0">
                <a:latin typeface="TheSansCorrespondence" charset="0"/>
                <a:cs typeface="Arial" pitchFamily="34" charset="0"/>
                <a:hlinkClick r:id="rId5"/>
              </a:rPr>
              <a:t>Text description </a:t>
            </a:r>
            <a:r>
              <a:rPr lang="en-US" dirty="0">
                <a:latin typeface="TheSansCorrespondence" charset="0"/>
                <a:cs typeface="Arial" pitchFamily="34" charset="0"/>
              </a:rPr>
              <a:t>(from </a:t>
            </a:r>
            <a:r>
              <a:rPr lang="en-US" dirty="0" err="1">
                <a:latin typeface="TheSansCorrespondence" charset="0"/>
                <a:cs typeface="Arial" pitchFamily="34" charset="0"/>
              </a:rPr>
              <a:t>APIary</a:t>
            </a:r>
            <a:r>
              <a:rPr lang="en-US" dirty="0">
                <a:latin typeface="TheSansCorrespondence" charset="0"/>
                <a:cs typeface="Arial" pitchFamily="34" charset="0"/>
              </a:rPr>
              <a:t> blueprint)</a:t>
            </a:r>
          </a:p>
          <a:p>
            <a:pPr marL="900113" lvl="1" indent="-342900">
              <a:defRPr/>
            </a:pPr>
            <a:r>
              <a:rPr lang="en-US" dirty="0">
                <a:latin typeface="TheSansCorrespondence" charset="0"/>
                <a:cs typeface="Arial" pitchFamily="34" charset="0"/>
                <a:hlinkClick r:id="rId6"/>
              </a:rPr>
              <a:t>Technical description (standard WADL)</a:t>
            </a:r>
            <a:endParaRPr lang="en-US" dirty="0">
              <a:latin typeface="TheSansCorrespondence" charset="0"/>
              <a:cs typeface="Arial" pitchFamily="34" charset="0"/>
            </a:endParaRPr>
          </a:p>
          <a:p>
            <a:pPr marL="600075" indent="-342900">
              <a:defRPr/>
            </a:pPr>
            <a:r>
              <a:rPr lang="en-US" b="1" dirty="0">
                <a:latin typeface="TheSansCorrespondence" charset="0"/>
                <a:cs typeface="Arial" pitchFamily="34" charset="0"/>
              </a:rPr>
              <a:t>Lesson 3</a:t>
            </a:r>
            <a:r>
              <a:rPr lang="en-US" dirty="0">
                <a:latin typeface="TheSansCorrespondence" charset="0"/>
                <a:cs typeface="Arial" pitchFamily="34" charset="0"/>
              </a:rPr>
              <a:t>: Introduction to the </a:t>
            </a:r>
            <a:r>
              <a:rPr lang="en-US" dirty="0" err="1">
                <a:latin typeface="TheSansCorrespondence" charset="0"/>
                <a:cs typeface="Arial" pitchFamily="34" charset="0"/>
              </a:rPr>
              <a:t>GEri</a:t>
            </a:r>
            <a:r>
              <a:rPr lang="en-US" dirty="0">
                <a:latin typeface="TheSansCorrespondence" charset="0"/>
                <a:cs typeface="Arial" pitchFamily="34" charset="0"/>
              </a:rPr>
              <a:t> </a:t>
            </a:r>
            <a:r>
              <a:rPr lang="en-US" i="1" dirty="0" err="1">
                <a:latin typeface="TheSansCorrespondence" charset="0"/>
                <a:cs typeface="Arial" pitchFamily="34" charset="0"/>
              </a:rPr>
              <a:t>AuthzForce</a:t>
            </a:r>
            <a:endParaRPr lang="en-US" i="1" dirty="0">
              <a:latin typeface="TheSansCorrespondence" charset="0"/>
              <a:cs typeface="Arial" pitchFamily="34" charset="0"/>
            </a:endParaRPr>
          </a:p>
          <a:p>
            <a:pPr marL="600075" indent="-342900">
              <a:defRPr/>
            </a:pPr>
            <a:r>
              <a:rPr lang="en-US" dirty="0">
                <a:latin typeface="TheSansCorrespondence" charset="0"/>
                <a:cs typeface="Arial" pitchFamily="34" charset="0"/>
              </a:rPr>
              <a:t>Everything you need to know about the GE &amp; </a:t>
            </a:r>
            <a:r>
              <a:rPr lang="en-US" dirty="0" err="1">
                <a:latin typeface="TheSansCorrespondence" charset="0"/>
                <a:cs typeface="Arial" pitchFamily="34" charset="0"/>
              </a:rPr>
              <a:t>GEri</a:t>
            </a:r>
            <a:r>
              <a:rPr lang="en-US" dirty="0">
                <a:latin typeface="TheSansCorrespondence" charset="0"/>
                <a:cs typeface="Arial" pitchFamily="34" charset="0"/>
              </a:rPr>
              <a:t> is on the </a:t>
            </a:r>
            <a:r>
              <a:rPr lang="en-US" dirty="0">
                <a:latin typeface="TheSansCorrespondence" charset="0"/>
                <a:cs typeface="Arial" pitchFamily="34" charset="0"/>
                <a:hlinkClick r:id="rId7"/>
              </a:rPr>
              <a:t>FIWARE catalogue (link)</a:t>
            </a:r>
            <a:r>
              <a:rPr lang="en-US" dirty="0">
                <a:latin typeface="TheSansCorrespondence" charset="0"/>
                <a:cs typeface="Arial" pitchFamily="34" charset="0"/>
              </a:rPr>
              <a:t> </a:t>
            </a:r>
          </a:p>
        </p:txBody>
      </p:sp>
      <p:pic>
        <p:nvPicPr>
          <p:cNvPr id="5" name="slide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24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73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342900" y="205978"/>
            <a:ext cx="6172200" cy="2077739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159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Q &amp; A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002159"/>
              </a:solidFill>
              <a:latin typeface="Verdana" pitchFamily="34" charset="0"/>
              <a:ea typeface="+mj-ea"/>
              <a:cs typeface="+mj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159"/>
              </a:solidFill>
              <a:effectLst/>
              <a:uLnTx/>
              <a:uFillTx/>
              <a:latin typeface="Verdana" pitchFamily="34" charset="0"/>
              <a:ea typeface="+mj-ea"/>
              <a:cs typeface="+mj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2159"/>
                </a:solidFill>
                <a:latin typeface="Verdana" pitchFamily="34" charset="0"/>
                <a:ea typeface="+mj-ea"/>
                <a:cs typeface="+mj-cs"/>
              </a:rPr>
              <a:t>Thanks for your attention </a:t>
            </a:r>
            <a:r>
              <a:rPr lang="en-US" dirty="0">
                <a:solidFill>
                  <a:srgbClr val="002159"/>
                </a:solidFill>
                <a:latin typeface="Verdana" pitchFamily="34" charset="0"/>
                <a:ea typeface="+mj-ea"/>
                <a:cs typeface="+mj-cs"/>
                <a:sym typeface="Wingdings" pitchFamily="2" charset="2"/>
              </a:rPr>
              <a:t>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159"/>
              </a:solidFill>
              <a:effectLst/>
              <a:uLnTx/>
              <a:uFillTx/>
              <a:latin typeface="Verdana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286954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XACML Architecture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531851" y="596797"/>
            <a:ext cx="6445113" cy="4290757"/>
            <a:chOff x="1742835" y="1251783"/>
            <a:chExt cx="6246529" cy="3118916"/>
          </a:xfrm>
        </p:grpSpPr>
        <p:pic>
          <p:nvPicPr>
            <p:cNvPr id="36" name="Image 35" descr="server.bmp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58993" y="1251783"/>
              <a:ext cx="522079" cy="607793"/>
            </a:xfrm>
            <a:prstGeom prst="rect">
              <a:avLst/>
            </a:prstGeom>
          </p:spPr>
        </p:pic>
        <p:cxnSp>
          <p:nvCxnSpPr>
            <p:cNvPr id="37" name="Connecteur droit avec flèche 36"/>
            <p:cNvCxnSpPr/>
            <p:nvPr/>
          </p:nvCxnSpPr>
          <p:spPr bwMode="auto">
            <a:xfrm flipV="1">
              <a:off x="3853259" y="1534222"/>
              <a:ext cx="411380" cy="4482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Connecteur droit avec flèche 37"/>
            <p:cNvCxnSpPr/>
            <p:nvPr/>
          </p:nvCxnSpPr>
          <p:spPr bwMode="auto">
            <a:xfrm>
              <a:off x="2279614" y="1547365"/>
              <a:ext cx="411463" cy="9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39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55014" y="1281158"/>
              <a:ext cx="370025" cy="49336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40" name="Rectangle 39"/>
            <p:cNvSpPr/>
            <p:nvPr/>
          </p:nvSpPr>
          <p:spPr bwMode="auto">
            <a:xfrm>
              <a:off x="2717062" y="1281425"/>
              <a:ext cx="1171734" cy="514557"/>
            </a:xfrm>
            <a:prstGeom prst="rect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eaLnBrk="0" latinLnBrk="0" hangingPunct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en-US" sz="4000" b="1" dirty="0">
                  <a:solidFill>
                    <a:schemeClr val="bg1"/>
                  </a:solidFill>
                  <a:latin typeface="Gill Sans" pitchFamily="34" charset="0"/>
                </a:rPr>
                <a:t>PEP</a:t>
              </a:r>
            </a:p>
          </p:txBody>
        </p:sp>
        <p:sp>
          <p:nvSpPr>
            <p:cNvPr id="41" name="Rectangle 40"/>
            <p:cNvSpPr/>
            <p:nvPr/>
          </p:nvSpPr>
          <p:spPr bwMode="auto">
            <a:xfrm>
              <a:off x="2712302" y="2241738"/>
              <a:ext cx="1199699" cy="514557"/>
            </a:xfrm>
            <a:prstGeom prst="rect">
              <a:avLst/>
            </a:prstGeom>
            <a:solidFill>
              <a:srgbClr val="3366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eaLnBrk="0" latinLnBrk="0" hangingPunct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en-US" sz="4000" b="1" dirty="0">
                  <a:solidFill>
                    <a:schemeClr val="bg1"/>
                  </a:solidFill>
                  <a:latin typeface="Gill Sans" pitchFamily="34" charset="0"/>
                </a:rPr>
                <a:t>PDP</a:t>
              </a:r>
            </a:p>
          </p:txBody>
        </p:sp>
        <p:cxnSp>
          <p:nvCxnSpPr>
            <p:cNvPr id="42" name="Connecteur droit avec flèche 41"/>
            <p:cNvCxnSpPr/>
            <p:nvPr/>
          </p:nvCxnSpPr>
          <p:spPr bwMode="auto">
            <a:xfrm>
              <a:off x="3323894" y="1834628"/>
              <a:ext cx="0" cy="403177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3" name="ZoneTexte 42"/>
            <p:cNvSpPr txBox="1"/>
            <p:nvPr/>
          </p:nvSpPr>
          <p:spPr>
            <a:xfrm>
              <a:off x="2361954" y="1859576"/>
              <a:ext cx="1064908" cy="335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err="1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AuthZ</a:t>
              </a:r>
              <a:r>
                <a:rPr lang="en-US" sz="1200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 Request</a:t>
              </a:r>
            </a:p>
            <a:p>
              <a:pPr algn="ctr"/>
              <a:r>
                <a:rPr lang="en-US" sz="1200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(XACML)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5203569" y="1286374"/>
              <a:ext cx="1711211" cy="42506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ENFORCE</a:t>
              </a:r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5260724" y="1597465"/>
              <a:ext cx="2242235" cy="2460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Policy Enforcement Point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358353" y="2047733"/>
              <a:ext cx="1378739" cy="42506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DECIDE</a:t>
              </a:r>
            </a:p>
          </p:txBody>
        </p:sp>
        <p:sp>
          <p:nvSpPr>
            <p:cNvPr id="47" name="ZoneTexte 46"/>
            <p:cNvSpPr txBox="1"/>
            <p:nvPr/>
          </p:nvSpPr>
          <p:spPr>
            <a:xfrm>
              <a:off x="5296705" y="2339196"/>
              <a:ext cx="1884284" cy="2460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0070C0"/>
                  </a:solidFill>
                </a:rPr>
                <a:t>Policy Decision Point</a:t>
              </a:r>
            </a:p>
          </p:txBody>
        </p:sp>
        <p:cxnSp>
          <p:nvCxnSpPr>
            <p:cNvPr id="48" name="Connecteur en angle 35"/>
            <p:cNvCxnSpPr>
              <a:endCxn id="49" idx="1"/>
            </p:cNvCxnSpPr>
            <p:nvPr/>
          </p:nvCxnSpPr>
          <p:spPr bwMode="auto">
            <a:xfrm rot="16200000" flipH="1">
              <a:off x="3589176" y="2856566"/>
              <a:ext cx="350211" cy="161655"/>
            </a:xfrm>
            <a:prstGeom prst="bentConnector2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9" name="Rectangle 48"/>
            <p:cNvSpPr/>
            <p:nvPr/>
          </p:nvSpPr>
          <p:spPr bwMode="auto">
            <a:xfrm>
              <a:off x="3845109" y="2922337"/>
              <a:ext cx="738277" cy="380324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eaLnBrk="0" latinLnBrk="0" hangingPunct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en-US" sz="2800" b="1" dirty="0">
                  <a:solidFill>
                    <a:schemeClr val="bg1"/>
                  </a:solidFill>
                  <a:latin typeface="Gill Sans" pitchFamily="34" charset="0"/>
                </a:rPr>
                <a:t>PIP</a:t>
              </a:r>
            </a:p>
          </p:txBody>
        </p:sp>
        <p:sp>
          <p:nvSpPr>
            <p:cNvPr id="50" name="Rectangle 49"/>
            <p:cNvSpPr/>
            <p:nvPr/>
          </p:nvSpPr>
          <p:spPr bwMode="auto">
            <a:xfrm>
              <a:off x="3767428" y="3502708"/>
              <a:ext cx="893638" cy="380324"/>
            </a:xfrm>
            <a:prstGeom prst="rect">
              <a:avLst/>
            </a:prstGeom>
            <a:solidFill>
              <a:srgbClr val="7030A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eaLnBrk="0" latinLnBrk="0" hangingPunct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en-US" sz="2800" b="1" dirty="0">
                  <a:solidFill>
                    <a:schemeClr val="bg1"/>
                  </a:solidFill>
                  <a:latin typeface="Gill Sans" pitchFamily="34" charset="0"/>
                </a:rPr>
                <a:t>PRP</a:t>
              </a:r>
            </a:p>
          </p:txBody>
        </p:sp>
        <p:cxnSp>
          <p:nvCxnSpPr>
            <p:cNvPr id="51" name="Connecteur en angle 35"/>
            <p:cNvCxnSpPr>
              <a:endCxn id="50" idx="1"/>
            </p:cNvCxnSpPr>
            <p:nvPr/>
          </p:nvCxnSpPr>
          <p:spPr bwMode="auto">
            <a:xfrm rot="16200000" flipH="1">
              <a:off x="3166921" y="3092363"/>
              <a:ext cx="930581" cy="270433"/>
            </a:xfrm>
            <a:prstGeom prst="bentConnector2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2" name="Rectangle 51"/>
            <p:cNvSpPr/>
            <p:nvPr/>
          </p:nvSpPr>
          <p:spPr>
            <a:xfrm>
              <a:off x="5449537" y="2604739"/>
              <a:ext cx="1219276" cy="33558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92D05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INFORM</a:t>
              </a:r>
            </a:p>
          </p:txBody>
        </p:sp>
        <p:sp>
          <p:nvSpPr>
            <p:cNvPr id="53" name="ZoneTexte 52"/>
            <p:cNvSpPr txBox="1"/>
            <p:nvPr/>
          </p:nvSpPr>
          <p:spPr>
            <a:xfrm>
              <a:off x="5353135" y="2847135"/>
              <a:ext cx="2415867" cy="2684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92D050"/>
                  </a:solidFill>
                </a:rPr>
                <a:t>Policy Information Point</a:t>
              </a:r>
            </a:p>
          </p:txBody>
        </p:sp>
        <p:sp>
          <p:nvSpPr>
            <p:cNvPr id="54" name="Rectangle 53"/>
            <p:cNvSpPr/>
            <p:nvPr/>
          </p:nvSpPr>
          <p:spPr bwMode="auto">
            <a:xfrm>
              <a:off x="2733761" y="3856142"/>
              <a:ext cx="1162786" cy="514557"/>
            </a:xfrm>
            <a:prstGeom prst="rect">
              <a:avLst/>
            </a:prstGeom>
            <a:solidFill>
              <a:srgbClr val="FF993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eaLnBrk="0" latinLnBrk="0" hangingPunct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en-US" sz="4000" b="1" dirty="0">
                  <a:solidFill>
                    <a:schemeClr val="bg1"/>
                  </a:solidFill>
                  <a:latin typeface="Gill Sans" pitchFamily="34" charset="0"/>
                </a:rPr>
                <a:t>PAP</a:t>
              </a:r>
            </a:p>
          </p:txBody>
        </p:sp>
        <p:cxnSp>
          <p:nvCxnSpPr>
            <p:cNvPr id="55" name="Connecteur droit avec flèche 54"/>
            <p:cNvCxnSpPr/>
            <p:nvPr/>
          </p:nvCxnSpPr>
          <p:spPr bwMode="auto">
            <a:xfrm>
              <a:off x="2303202" y="3983581"/>
              <a:ext cx="411463" cy="9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6" name="Rectangle 55"/>
            <p:cNvSpPr/>
            <p:nvPr/>
          </p:nvSpPr>
          <p:spPr>
            <a:xfrm>
              <a:off x="5395129" y="3778559"/>
              <a:ext cx="1328091" cy="33558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MANAGE</a:t>
              </a:r>
            </a:p>
          </p:txBody>
        </p:sp>
        <p:sp>
          <p:nvSpPr>
            <p:cNvPr id="57" name="ZoneTexte 56"/>
            <p:cNvSpPr txBox="1"/>
            <p:nvPr/>
          </p:nvSpPr>
          <p:spPr>
            <a:xfrm>
              <a:off x="5296705" y="3987422"/>
              <a:ext cx="2692659" cy="2684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C000"/>
                  </a:solidFill>
                </a:rPr>
                <a:t>Policy Administration Point</a:t>
              </a:r>
            </a:p>
          </p:txBody>
        </p:sp>
        <p:cxnSp>
          <p:nvCxnSpPr>
            <p:cNvPr id="58" name="Forme 27"/>
            <p:cNvCxnSpPr>
              <a:stCxn id="54" idx="3"/>
              <a:endCxn id="50" idx="2"/>
            </p:cNvCxnSpPr>
            <p:nvPr/>
          </p:nvCxnSpPr>
          <p:spPr bwMode="auto">
            <a:xfrm flipV="1">
              <a:off x="3896547" y="3883032"/>
              <a:ext cx="317700" cy="230388"/>
            </a:xfrm>
            <a:prstGeom prst="bentConnector2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9" name="Rectangle 58"/>
            <p:cNvSpPr/>
            <p:nvPr/>
          </p:nvSpPr>
          <p:spPr>
            <a:xfrm>
              <a:off x="5572769" y="3200115"/>
              <a:ext cx="972809" cy="33558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STORE</a:t>
              </a:r>
            </a:p>
          </p:txBody>
        </p:sp>
        <p:sp>
          <p:nvSpPr>
            <p:cNvPr id="60" name="ZoneTexte 59"/>
            <p:cNvSpPr txBox="1"/>
            <p:nvPr/>
          </p:nvSpPr>
          <p:spPr>
            <a:xfrm>
              <a:off x="5359677" y="3432694"/>
              <a:ext cx="2307673" cy="2684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7030A0"/>
                  </a:solidFill>
                </a:rPr>
                <a:t>Policy Repository Point</a:t>
              </a:r>
            </a:p>
          </p:txBody>
        </p:sp>
        <p:pic>
          <p:nvPicPr>
            <p:cNvPr id="61" name="Picture 2" descr="D:\_DOCS\_DOCS\Icons &amp; images\Application Basics\48x48\plain\document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391942" y="1897871"/>
              <a:ext cx="312128" cy="312128"/>
            </a:xfrm>
            <a:prstGeom prst="rect">
              <a:avLst/>
            </a:prstGeom>
            <a:noFill/>
          </p:spPr>
        </p:pic>
        <p:pic>
          <p:nvPicPr>
            <p:cNvPr id="62" name="Picture 2" descr="D:\_DOCS\_DOCS\Icons &amp; images\Application Basics\48x48\plain\document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91127" y="3731930"/>
              <a:ext cx="334004" cy="334004"/>
            </a:xfrm>
            <a:prstGeom prst="rect">
              <a:avLst/>
            </a:prstGeom>
            <a:noFill/>
          </p:spPr>
        </p:pic>
        <p:pic>
          <p:nvPicPr>
            <p:cNvPr id="63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975463">
              <a:off x="1742835" y="3543553"/>
              <a:ext cx="593200" cy="59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2" name="Rectangle 31"/>
          <p:cNvSpPr/>
          <p:nvPr/>
        </p:nvSpPr>
        <p:spPr bwMode="auto">
          <a:xfrm>
            <a:off x="2743633" y="2838452"/>
            <a:ext cx="761748" cy="523220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eaLnBrk="0" latinLnBrk="0" hangingPunct="0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en-US" sz="2800" b="1" dirty="0">
                <a:solidFill>
                  <a:schemeClr val="bg1"/>
                </a:solidFill>
                <a:latin typeface="Gill Sans" pitchFamily="34" charset="0"/>
              </a:rPr>
              <a:t>PIP</a:t>
            </a:r>
          </a:p>
        </p:txBody>
      </p:sp>
      <p:sp>
        <p:nvSpPr>
          <p:cNvPr id="33" name="Rectangle 32"/>
          <p:cNvSpPr/>
          <p:nvPr/>
        </p:nvSpPr>
        <p:spPr bwMode="auto">
          <a:xfrm>
            <a:off x="2803543" y="2793510"/>
            <a:ext cx="761748" cy="523220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eaLnBrk="0" latinLnBrk="0" hangingPunct="0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en-US" sz="2800" b="1" dirty="0">
                <a:solidFill>
                  <a:schemeClr val="bg1"/>
                </a:solidFill>
                <a:latin typeface="Gill Sans" pitchFamily="34" charset="0"/>
              </a:rPr>
              <a:t>PIP</a:t>
            </a:r>
          </a:p>
        </p:txBody>
      </p:sp>
    </p:spTree>
    <p:extLst>
      <p:ext uri="{BB962C8B-B14F-4D97-AF65-F5344CB8AC3E}">
        <p14:creationId xmlns:p14="http://schemas.microsoft.com/office/powerpoint/2010/main" val="1470673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Goals of this lesson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2900" y="1131590"/>
            <a:ext cx="6172200" cy="3168352"/>
          </a:xfrm>
        </p:spPr>
        <p:txBody>
          <a:bodyPr>
            <a:normAutofit/>
          </a:bodyPr>
          <a:lstStyle/>
          <a:p>
            <a:pPr indent="0">
              <a:buNone/>
              <a:defRPr/>
            </a:pPr>
            <a:endParaRPr lang="en-US" dirty="0">
              <a:latin typeface="TheSansCorrespondence" charset="0"/>
              <a:cs typeface="Arial" pitchFamily="34" charset="0"/>
            </a:endParaRPr>
          </a:p>
          <a:p>
            <a:r>
              <a:rPr lang="en-US" sz="1800" dirty="0"/>
              <a:t>Introduce the Open API of Authorization PDP GE</a:t>
            </a:r>
          </a:p>
          <a:p>
            <a:pPr lvl="1"/>
            <a:r>
              <a:rPr lang="en-US" sz="1500" dirty="0"/>
              <a:t>Core specification: OASIS XACML standard</a:t>
            </a:r>
          </a:p>
          <a:p>
            <a:pPr lvl="1"/>
            <a:r>
              <a:rPr lang="en-US" sz="1500" dirty="0"/>
              <a:t>Domain management API</a:t>
            </a:r>
          </a:p>
          <a:p>
            <a:pPr lvl="1"/>
            <a:r>
              <a:rPr lang="en-US" sz="1500" dirty="0"/>
              <a:t>PAP API</a:t>
            </a:r>
          </a:p>
          <a:p>
            <a:pPr lvl="1"/>
            <a:r>
              <a:rPr lang="en-US" sz="1500" dirty="0"/>
              <a:t>PDP API</a:t>
            </a:r>
          </a:p>
          <a:p>
            <a:r>
              <a:rPr lang="en-US" sz="1800" dirty="0"/>
              <a:t>Give pointers for more info</a:t>
            </a:r>
          </a:p>
          <a:p>
            <a:r>
              <a:rPr lang="en-US" sz="1800" dirty="0"/>
              <a:t>Introduce next lessons</a:t>
            </a:r>
          </a:p>
        </p:txBody>
      </p:sp>
      <p:pic>
        <p:nvPicPr>
          <p:cNvPr id="5" name="slide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4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GE API based on XACML standard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2900" y="1063228"/>
            <a:ext cx="6172200" cy="3524745"/>
          </a:xfrm>
        </p:spPr>
        <p:txBody>
          <a:bodyPr anchor="ctr" anchorCtr="0">
            <a:normAutofit lnSpcReduction="10000"/>
          </a:bodyPr>
          <a:lstStyle/>
          <a:p>
            <a:pPr marL="428625" indent="-171450">
              <a:defRPr/>
            </a:pPr>
            <a:r>
              <a:rPr lang="en-US" sz="1200" dirty="0">
                <a:latin typeface="TheSansCorrespondence" charset="0"/>
                <a:cs typeface="Arial" pitchFamily="34" charset="0"/>
              </a:rPr>
              <a:t>Why XACML?</a:t>
            </a:r>
          </a:p>
          <a:p>
            <a:pPr marL="728663" lvl="1" indent="-171450">
              <a:defRPr/>
            </a:pPr>
            <a:r>
              <a:rPr lang="en-US" sz="1200" dirty="0">
                <a:latin typeface="TheSansCorrespondence" charset="0"/>
                <a:cs typeface="Arial" pitchFamily="34" charset="0"/>
              </a:rPr>
              <a:t>Need for ABAC to cope with RBAC limitations </a:t>
            </a:r>
            <a:r>
              <a:rPr lang="en-US" sz="1200" dirty="0">
                <a:latin typeface="TheSansCorrespondence" charset="0"/>
                <a:cs typeface="Arial" pitchFamily="34" charset="0"/>
                <a:sym typeface="Wingdings" panose="05000000000000000000" pitchFamily="2" charset="2"/>
              </a:rPr>
              <a:t> </a:t>
            </a:r>
            <a:r>
              <a:rPr lang="en-US" sz="1200" b="1" dirty="0">
                <a:latin typeface="TheSansCorrespondence" charset="0"/>
                <a:cs typeface="Arial" pitchFamily="34" charset="0"/>
                <a:sym typeface="Wingdings" panose="05000000000000000000" pitchFamily="2" charset="2"/>
              </a:rPr>
              <a:t>Lesson 1</a:t>
            </a:r>
            <a:endParaRPr lang="en-US" sz="1200" b="1" dirty="0">
              <a:latin typeface="TheSansCorrespondence" charset="0"/>
              <a:cs typeface="Arial" pitchFamily="34" charset="0"/>
            </a:endParaRPr>
          </a:p>
          <a:p>
            <a:pPr marL="728663" lvl="1" indent="-171450">
              <a:defRPr/>
            </a:pPr>
            <a:r>
              <a:rPr lang="en-US" sz="1200" dirty="0">
                <a:latin typeface="TheSansCorrespondence" charset="0"/>
                <a:cs typeface="Arial" pitchFamily="34" charset="0"/>
              </a:rPr>
              <a:t>Fact: enterprise security policy (if exists) managed in different places (HR, Legal, Finance, IT, etc.), enforced in many points: network access, mail, intranet, business apps, etc. </a:t>
            </a:r>
          </a:p>
          <a:p>
            <a:pPr lvl="1" indent="0">
              <a:buNone/>
              <a:defRPr/>
            </a:pPr>
            <a:r>
              <a:rPr lang="en-US" sz="1200" dirty="0">
                <a:latin typeface="TheSansCorrespondence" charset="0"/>
                <a:cs typeface="Arial" pitchFamily="34" charset="0"/>
                <a:sym typeface="Wingdings" panose="05000000000000000000" pitchFamily="2" charset="2"/>
              </a:rPr>
              <a:t>	</a:t>
            </a:r>
            <a:r>
              <a:rPr lang="en-US" sz="1200" dirty="0">
                <a:latin typeface="TheSansCorrespondence" charset="0"/>
                <a:cs typeface="Arial" pitchFamily="34" charset="0"/>
              </a:rPr>
              <a:t> Assurance that your enterprise access control policy (including “best practices”) is consistently applied globally is VERY </a:t>
            </a:r>
            <a:r>
              <a:rPr lang="en-US" sz="1200" dirty="0" err="1">
                <a:latin typeface="TheSansCorrespondence" charset="0"/>
                <a:cs typeface="Arial" pitchFamily="34" charset="0"/>
              </a:rPr>
              <a:t>VERY</a:t>
            </a:r>
            <a:r>
              <a:rPr lang="en-US" sz="1200" dirty="0">
                <a:latin typeface="TheSansCorrespondence" charset="0"/>
                <a:cs typeface="Arial" pitchFamily="34" charset="0"/>
              </a:rPr>
              <a:t> HARD to get when using different technologies and languages everywhere</a:t>
            </a:r>
          </a:p>
          <a:p>
            <a:pPr marL="428625" indent="-171450">
              <a:defRPr/>
            </a:pPr>
            <a:r>
              <a:rPr lang="en-US" sz="1200" dirty="0">
                <a:latin typeface="TheSansCorrespondence" charset="0"/>
                <a:cs typeface="Arial" pitchFamily="34" charset="0"/>
              </a:rPr>
              <a:t>Where to start? </a:t>
            </a:r>
          </a:p>
          <a:p>
            <a:pPr marL="728663" lvl="1" indent="-171450">
              <a:defRPr/>
            </a:pPr>
            <a:r>
              <a:rPr lang="en-US" sz="1200" dirty="0">
                <a:latin typeface="TheSansCorrespondence" charset="0"/>
                <a:cs typeface="Arial" pitchFamily="34" charset="0"/>
              </a:rPr>
              <a:t>Common language for expressing security policy</a:t>
            </a:r>
          </a:p>
          <a:p>
            <a:pPr marL="728663" lvl="1" indent="-171450">
              <a:defRPr/>
            </a:pPr>
            <a:r>
              <a:rPr lang="en-US" sz="1200" dirty="0">
                <a:latin typeface="TheSansCorrespondence" charset="0"/>
                <a:cs typeface="Arial" pitchFamily="34" charset="0"/>
              </a:rPr>
              <a:t>Common language for authorization decision request-response format</a:t>
            </a:r>
          </a:p>
          <a:p>
            <a:pPr marL="428625" indent="-171450">
              <a:defRPr/>
            </a:pPr>
            <a:r>
              <a:rPr lang="en-US" sz="1200" dirty="0">
                <a:latin typeface="TheSansCorrespondence" charset="0"/>
                <a:cs typeface="Arial" pitchFamily="34" charset="0"/>
              </a:rPr>
              <a:t>OASIS standard answer: XACML (</a:t>
            </a:r>
            <a:r>
              <a:rPr lang="en-US" sz="1200" dirty="0" err="1">
                <a:latin typeface="TheSansCorrespondence" charset="0"/>
                <a:cs typeface="Arial" pitchFamily="34" charset="0"/>
              </a:rPr>
              <a:t>e</a:t>
            </a:r>
            <a:r>
              <a:rPr lang="en-US" sz="1200" b="1" dirty="0" err="1">
                <a:latin typeface="TheSansCorrespondence" charset="0"/>
                <a:cs typeface="Arial" pitchFamily="34" charset="0"/>
              </a:rPr>
              <a:t>X</a:t>
            </a:r>
            <a:r>
              <a:rPr lang="en-US" sz="1200" dirty="0" err="1">
                <a:latin typeface="TheSansCorrespondence" charset="0"/>
                <a:cs typeface="Arial" pitchFamily="34" charset="0"/>
              </a:rPr>
              <a:t>tensible</a:t>
            </a:r>
            <a:r>
              <a:rPr lang="en-US" sz="1200" dirty="0">
                <a:latin typeface="TheSansCorrespondence" charset="0"/>
                <a:cs typeface="Arial" pitchFamily="34" charset="0"/>
              </a:rPr>
              <a:t> </a:t>
            </a:r>
            <a:r>
              <a:rPr lang="en-US" sz="1200" b="1" dirty="0">
                <a:latin typeface="TheSansCorrespondence" charset="0"/>
                <a:cs typeface="Arial" pitchFamily="34" charset="0"/>
              </a:rPr>
              <a:t>A</a:t>
            </a:r>
            <a:r>
              <a:rPr lang="en-US" sz="1200" dirty="0">
                <a:latin typeface="TheSansCorrespondence" charset="0"/>
                <a:cs typeface="Arial" pitchFamily="34" charset="0"/>
              </a:rPr>
              <a:t>ccess </a:t>
            </a:r>
            <a:r>
              <a:rPr lang="en-US" sz="1200" b="1" dirty="0">
                <a:latin typeface="TheSansCorrespondence" charset="0"/>
                <a:cs typeface="Arial" pitchFamily="34" charset="0"/>
              </a:rPr>
              <a:t>C</a:t>
            </a:r>
            <a:r>
              <a:rPr lang="en-US" sz="1200" dirty="0">
                <a:latin typeface="TheSansCorrespondence" charset="0"/>
                <a:cs typeface="Arial" pitchFamily="34" charset="0"/>
              </a:rPr>
              <a:t>ontrol </a:t>
            </a:r>
            <a:r>
              <a:rPr lang="en-US" sz="1200" b="1" dirty="0">
                <a:latin typeface="TheSansCorrespondence" charset="0"/>
                <a:cs typeface="Arial" pitchFamily="34" charset="0"/>
              </a:rPr>
              <a:t>M</a:t>
            </a:r>
            <a:r>
              <a:rPr lang="en-US" sz="1200" dirty="0">
                <a:latin typeface="TheSansCorrespondence" charset="0"/>
                <a:cs typeface="Arial" pitchFamily="34" charset="0"/>
              </a:rPr>
              <a:t>arkup </a:t>
            </a:r>
            <a:r>
              <a:rPr lang="en-US" sz="1200" b="1" dirty="0">
                <a:latin typeface="TheSansCorrespondence" charset="0"/>
                <a:cs typeface="Arial" pitchFamily="34" charset="0"/>
              </a:rPr>
              <a:t>L</a:t>
            </a:r>
            <a:r>
              <a:rPr lang="en-US" sz="1200" dirty="0">
                <a:latin typeface="TheSansCorrespondence" charset="0"/>
                <a:cs typeface="Arial" pitchFamily="34" charset="0"/>
              </a:rPr>
              <a:t>anguage)</a:t>
            </a:r>
            <a:r>
              <a:rPr lang="en-US" sz="1200" b="1" dirty="0">
                <a:latin typeface="TheSansCorrespondence" charset="0"/>
                <a:cs typeface="Arial" pitchFamily="34" charset="0"/>
              </a:rPr>
              <a:t> </a:t>
            </a:r>
          </a:p>
          <a:p>
            <a:pPr marL="428625" indent="-171450">
              <a:defRPr/>
            </a:pPr>
            <a:r>
              <a:rPr lang="en-US" sz="1200" dirty="0">
                <a:latin typeface="TheSansCorrespondence" charset="0"/>
                <a:cs typeface="Arial" pitchFamily="34" charset="0"/>
              </a:rPr>
              <a:t>Other related standardizations:</a:t>
            </a:r>
          </a:p>
          <a:p>
            <a:pPr marL="728663" lvl="1" indent="-171450">
              <a:defRPr/>
            </a:pPr>
            <a:r>
              <a:rPr lang="en-US" sz="1200" dirty="0">
                <a:latin typeface="TheSansCorrespondence" charset="0"/>
                <a:cs typeface="Arial" pitchFamily="34" charset="0"/>
              </a:rPr>
              <a:t>IETF Policy Framework Working Group </a:t>
            </a:r>
          </a:p>
          <a:p>
            <a:pPr marL="728663" lvl="1" indent="-171450">
              <a:defRPr/>
            </a:pPr>
            <a:r>
              <a:rPr lang="en-US" sz="1200" dirty="0">
                <a:latin typeface="TheSansCorrespondence" charset="0"/>
                <a:cs typeface="Arial" pitchFamily="34" charset="0"/>
              </a:rPr>
              <a:t>Distributed Management Task Force (DMTF)/Common Information Model (CIM) (RFC3198)</a:t>
            </a:r>
          </a:p>
          <a:p>
            <a:pPr marL="728663" lvl="1" indent="-171450">
              <a:defRPr/>
            </a:pPr>
            <a:r>
              <a:rPr lang="en-US" sz="1200" dirty="0">
                <a:latin typeface="TheSansCorrespondence" charset="0"/>
                <a:cs typeface="Arial" pitchFamily="34" charset="0"/>
              </a:rPr>
              <a:t>ISO10181-3 (Access Control Framework)</a:t>
            </a:r>
          </a:p>
        </p:txBody>
      </p:sp>
      <p:pic>
        <p:nvPicPr>
          <p:cNvPr id="5" name="slide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24200" y="2266950"/>
            <a:ext cx="609600" cy="6096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7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038428" cy="857250"/>
          </a:xfrm>
        </p:spPr>
        <p:txBody>
          <a:bodyPr>
            <a:normAutofit/>
          </a:bodyPr>
          <a:lstStyle/>
          <a:p>
            <a:r>
              <a:rPr lang="en-US" sz="2400" dirty="0"/>
              <a:t>XACML Policy Language</a:t>
            </a:r>
          </a:p>
        </p:txBody>
      </p:sp>
      <p:pic>
        <p:nvPicPr>
          <p:cNvPr id="4" name="slide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40968" y="2283718"/>
            <a:ext cx="609600" cy="609600"/>
          </a:xfrm>
          <a:prstGeom prst="rect">
            <a:avLst/>
          </a:prstGeom>
        </p:spPr>
      </p:pic>
      <p:pic>
        <p:nvPicPr>
          <p:cNvPr id="5" name="Image 5" descr="Policy_model.JPG"/>
          <p:cNvPicPr>
            <a:picLocks noGrp="1" noChangeAspect="1"/>
          </p:cNvPicPr>
          <p:nvPr>
            <p:ph idx="1"/>
          </p:nvPr>
        </p:nvPicPr>
        <p:blipFill>
          <a:blip r:embed="rId8" cstate="print"/>
          <a:stretch>
            <a:fillRect/>
          </a:stretch>
        </p:blipFill>
        <p:spPr>
          <a:xfrm>
            <a:off x="68255" y="1131590"/>
            <a:ext cx="6725607" cy="3526753"/>
          </a:xfrm>
          <a:prstGeom prst="rect">
            <a:avLst/>
          </a:prstGeom>
        </p:spPr>
      </p:pic>
      <p:pic>
        <p:nvPicPr>
          <p:cNvPr id="3" name="slide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20628" y="24997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468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9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96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XACML Decision Request</a:t>
            </a:r>
          </a:p>
        </p:txBody>
      </p:sp>
      <p:sp>
        <p:nvSpPr>
          <p:cNvPr id="6" name="Rectangle 5"/>
          <p:cNvSpPr/>
          <p:nvPr/>
        </p:nvSpPr>
        <p:spPr>
          <a:xfrm>
            <a:off x="432841" y="1022552"/>
            <a:ext cx="2175448" cy="362761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b="1" dirty="0"/>
          </a:p>
          <a:p>
            <a:pPr algn="ctr"/>
            <a:endParaRPr lang="fr-FR" b="1" dirty="0"/>
          </a:p>
          <a:p>
            <a:pPr algn="ctr"/>
            <a:endParaRPr lang="fr-FR" b="1" dirty="0"/>
          </a:p>
          <a:p>
            <a:pPr algn="ctr"/>
            <a:r>
              <a:rPr lang="fr-FR" b="1" dirty="0"/>
              <a:t>XACML </a:t>
            </a:r>
            <a:r>
              <a:rPr lang="fr-FR" b="1" dirty="0" err="1"/>
              <a:t>Request</a:t>
            </a:r>
            <a:endParaRPr lang="fr-FR" sz="4400" dirty="0"/>
          </a:p>
          <a:p>
            <a:pPr algn="ctr"/>
            <a:endParaRPr lang="fr-FR" sz="2800" dirty="0"/>
          </a:p>
          <a:p>
            <a:pPr algn="ctr"/>
            <a:endParaRPr lang="fr-FR" sz="2800" dirty="0"/>
          </a:p>
          <a:p>
            <a:pPr algn="ctr"/>
            <a:endParaRPr lang="fr-FR" sz="2800" dirty="0"/>
          </a:p>
          <a:p>
            <a:pPr algn="ctr"/>
            <a:endParaRPr lang="fr-FR" sz="2800" dirty="0"/>
          </a:p>
          <a:p>
            <a:pPr algn="ctr"/>
            <a:r>
              <a:rPr lang="fr-FR" sz="4400" dirty="0"/>
              <a:t>….</a:t>
            </a:r>
          </a:p>
          <a:p>
            <a:pPr algn="ctr"/>
            <a:endParaRPr lang="fr-FR" sz="2000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567752" y="1434781"/>
            <a:ext cx="1950596" cy="4047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r-FR" dirty="0" err="1"/>
              <a:t>Category</a:t>
            </a:r>
            <a:r>
              <a:rPr lang="fr-FR" dirty="0"/>
              <a:t> </a:t>
            </a:r>
            <a:r>
              <a:rPr lang="fr-FR" dirty="0" err="1"/>
              <a:t>Subject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2996160" y="1022551"/>
            <a:ext cx="1394085" cy="161788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b="1" dirty="0" err="1"/>
              <a:t>Category</a:t>
            </a:r>
            <a:r>
              <a:rPr lang="fr-FR" b="1" dirty="0"/>
              <a:t> X</a:t>
            </a:r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3057993" y="1557203"/>
            <a:ext cx="1044420" cy="38052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4886794" y="987574"/>
            <a:ext cx="1628306" cy="231348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b="1" dirty="0" err="1"/>
              <a:t>Attribute</a:t>
            </a:r>
            <a:r>
              <a:rPr lang="fr-FR" b="1" dirty="0"/>
              <a:t> Y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4957497" y="1997357"/>
            <a:ext cx="1258301" cy="33828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4957497" y="2753915"/>
            <a:ext cx="1486901" cy="4047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r-FR" sz="1400" dirty="0" err="1"/>
              <a:t>Attribute</a:t>
            </a:r>
            <a:r>
              <a:rPr lang="fr-FR" sz="1400" dirty="0"/>
              <a:t> Type</a:t>
            </a:r>
          </a:p>
          <a:p>
            <a:r>
              <a:rPr lang="fr-FR" sz="1000" dirty="0"/>
              <a:t>(string, date, </a:t>
            </a:r>
            <a:r>
              <a:rPr lang="fr-FR" sz="1000" dirty="0" err="1"/>
              <a:t>integer</a:t>
            </a:r>
            <a:r>
              <a:rPr lang="fr-FR" sz="1000" dirty="0"/>
              <a:t>, …)</a:t>
            </a:r>
          </a:p>
        </p:txBody>
      </p:sp>
      <p:cxnSp>
        <p:nvCxnSpPr>
          <p:cNvPr id="13" name="Connecteur droit avec flèche 13"/>
          <p:cNvCxnSpPr>
            <a:stCxn id="7" idx="3"/>
          </p:cNvCxnSpPr>
          <p:nvPr/>
        </p:nvCxnSpPr>
        <p:spPr>
          <a:xfrm flipV="1">
            <a:off x="2518348" y="1494742"/>
            <a:ext cx="477812" cy="14240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4" name="Connecteur droit avec flèche 15"/>
          <p:cNvCxnSpPr>
            <a:stCxn id="9" idx="3"/>
          </p:cNvCxnSpPr>
          <p:nvPr/>
        </p:nvCxnSpPr>
        <p:spPr>
          <a:xfrm flipV="1">
            <a:off x="4102413" y="1427288"/>
            <a:ext cx="784382" cy="32017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545266" y="2144314"/>
            <a:ext cx="1950596" cy="4047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r-FR" dirty="0" err="1"/>
              <a:t>Category</a:t>
            </a:r>
            <a:r>
              <a:rPr lang="fr-FR" dirty="0"/>
              <a:t> Resource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49952" y="2831364"/>
            <a:ext cx="1950596" cy="4047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r-FR" dirty="0" err="1"/>
              <a:t>Category</a:t>
            </a:r>
            <a:r>
              <a:rPr lang="fr-FR" dirty="0"/>
              <a:t> Action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49952" y="3873182"/>
            <a:ext cx="1739796" cy="36099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dirty="0"/>
          </a:p>
        </p:txBody>
      </p:sp>
      <p:sp>
        <p:nvSpPr>
          <p:cNvPr id="18" name="Rectangle 17"/>
          <p:cNvSpPr/>
          <p:nvPr/>
        </p:nvSpPr>
        <p:spPr>
          <a:xfrm>
            <a:off x="3172293" y="1709603"/>
            <a:ext cx="1044420" cy="38052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dirty="0"/>
          </a:p>
        </p:txBody>
      </p:sp>
      <p:sp>
        <p:nvSpPr>
          <p:cNvPr id="19" name="Rectangle 18"/>
          <p:cNvSpPr/>
          <p:nvPr/>
        </p:nvSpPr>
        <p:spPr>
          <a:xfrm>
            <a:off x="3286593" y="1862003"/>
            <a:ext cx="1044420" cy="38052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r-FR" sz="1600" dirty="0" err="1"/>
              <a:t>Attribute</a:t>
            </a:r>
            <a:r>
              <a:rPr lang="fr-FR" sz="1600" dirty="0"/>
              <a:t> Y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071797" y="2149757"/>
            <a:ext cx="1258301" cy="33828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dirty="0"/>
          </a:p>
        </p:txBody>
      </p:sp>
      <p:sp>
        <p:nvSpPr>
          <p:cNvPr id="21" name="Rectangle 20"/>
          <p:cNvSpPr/>
          <p:nvPr/>
        </p:nvSpPr>
        <p:spPr>
          <a:xfrm>
            <a:off x="5186097" y="2302157"/>
            <a:ext cx="1258301" cy="33828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r-FR" sz="1200" dirty="0" err="1"/>
              <a:t>Attribute</a:t>
            </a:r>
            <a:r>
              <a:rPr lang="fr-FR" sz="1200" dirty="0"/>
              <a:t> Value</a:t>
            </a:r>
          </a:p>
          <a:p>
            <a:r>
              <a:rPr lang="fr-FR" sz="900" dirty="0"/>
              <a:t>(romain, 1970-01-01, …)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957497" y="1428926"/>
            <a:ext cx="1486901" cy="43307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r-FR" sz="1400" dirty="0" err="1"/>
              <a:t>Attribute</a:t>
            </a:r>
            <a:r>
              <a:rPr lang="fr-FR" sz="1400" dirty="0"/>
              <a:t> ID</a:t>
            </a:r>
          </a:p>
          <a:p>
            <a:r>
              <a:rPr lang="fr-FR" sz="1000" dirty="0"/>
              <a:t>(</a:t>
            </a:r>
            <a:r>
              <a:rPr lang="fr-FR" sz="1000" dirty="0" err="1"/>
              <a:t>subject</a:t>
            </a:r>
            <a:r>
              <a:rPr lang="fr-FR" sz="1000" dirty="0"/>
              <a:t>-id, </a:t>
            </a:r>
            <a:r>
              <a:rPr lang="fr-FR" sz="1000" dirty="0" err="1"/>
              <a:t>subject-role</a:t>
            </a:r>
            <a:r>
              <a:rPr lang="fr-FR" sz="1000" dirty="0"/>
              <a:t>, …)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64252" y="4025582"/>
            <a:ext cx="1739796" cy="36099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dirty="0"/>
          </a:p>
        </p:txBody>
      </p:sp>
      <p:sp>
        <p:nvSpPr>
          <p:cNvPr id="24" name="Rectangle 23"/>
          <p:cNvSpPr/>
          <p:nvPr/>
        </p:nvSpPr>
        <p:spPr>
          <a:xfrm>
            <a:off x="778552" y="4177982"/>
            <a:ext cx="1739796" cy="36099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r-FR" dirty="0" err="1"/>
              <a:t>Category</a:t>
            </a:r>
            <a:r>
              <a:rPr lang="fr-FR" dirty="0"/>
              <a:t> n</a:t>
            </a:r>
          </a:p>
        </p:txBody>
      </p:sp>
      <p:pic>
        <p:nvPicPr>
          <p:cNvPr id="3" name="slide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33141" y="25278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562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3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XACML Decision Response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4872" y="1563638"/>
            <a:ext cx="6172200" cy="2376264"/>
          </a:xfrm>
        </p:spPr>
        <p:txBody>
          <a:bodyPr>
            <a:normAutofit fontScale="92500" lnSpcReduction="10000"/>
          </a:bodyPr>
          <a:lstStyle/>
          <a:p>
            <a:pPr marL="600075" indent="-342900">
              <a:defRPr/>
            </a:pPr>
            <a:r>
              <a:rPr lang="en-US" dirty="0">
                <a:latin typeface="TheSansCorrespondence" charset="0"/>
                <a:cs typeface="Arial" pitchFamily="34" charset="0"/>
              </a:rPr>
              <a:t>Decision: Permit/Deny/Indeterminate/…</a:t>
            </a:r>
          </a:p>
          <a:p>
            <a:pPr marL="600075" indent="-342900">
              <a:defRPr/>
            </a:pPr>
            <a:r>
              <a:rPr lang="en-US" dirty="0">
                <a:latin typeface="TheSansCorrespondence" charset="0"/>
                <a:cs typeface="Arial" pitchFamily="34" charset="0"/>
              </a:rPr>
              <a:t>Obligation(s): </a:t>
            </a:r>
            <a:r>
              <a:rPr lang="en-US" i="1" dirty="0">
                <a:latin typeface="TheSansCorrespondence" charset="0"/>
                <a:cs typeface="Arial" pitchFamily="34" charset="0"/>
              </a:rPr>
              <a:t>orders </a:t>
            </a:r>
            <a:r>
              <a:rPr lang="en-US" dirty="0">
                <a:latin typeface="TheSansCorrespondence" charset="0"/>
                <a:cs typeface="Arial" pitchFamily="34" charset="0"/>
              </a:rPr>
              <a:t>given to the PEP requesting the decision</a:t>
            </a:r>
          </a:p>
          <a:p>
            <a:pPr marL="900113" lvl="1" indent="-342900">
              <a:defRPr/>
            </a:pPr>
            <a:r>
              <a:rPr lang="en-US" dirty="0">
                <a:latin typeface="TheSansCorrespondence" charset="0"/>
                <a:cs typeface="Arial" pitchFamily="34" charset="0"/>
              </a:rPr>
              <a:t>Examples: </a:t>
            </a:r>
          </a:p>
          <a:p>
            <a:pPr marL="1200150" lvl="2" indent="-342900">
              <a:defRPr/>
            </a:pPr>
            <a:r>
              <a:rPr lang="en-US" dirty="0">
                <a:latin typeface="TheSansCorrespondence" charset="0"/>
                <a:cs typeface="Arial" pitchFamily="34" charset="0"/>
              </a:rPr>
              <a:t>Send an alert to some admin</a:t>
            </a:r>
          </a:p>
          <a:p>
            <a:pPr marL="1200150" lvl="2" indent="-342900">
              <a:defRPr/>
            </a:pPr>
            <a:r>
              <a:rPr lang="en-US" dirty="0">
                <a:latin typeface="TheSansCorrespondence" charset="0"/>
                <a:cs typeface="Arial" pitchFamily="34" charset="0"/>
              </a:rPr>
              <a:t>Log the access request somewhere</a:t>
            </a:r>
          </a:p>
          <a:p>
            <a:pPr marL="1200150" lvl="2" indent="-342900">
              <a:defRPr/>
            </a:pPr>
            <a:r>
              <a:rPr lang="en-US" dirty="0">
                <a:latin typeface="TheSansCorrespondence" charset="0"/>
                <a:cs typeface="Arial" pitchFamily="34" charset="0"/>
              </a:rPr>
              <a:t>…</a:t>
            </a:r>
          </a:p>
        </p:txBody>
      </p:sp>
      <p:pic>
        <p:nvPicPr>
          <p:cNvPr id="4" name="slide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4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API uses v3.0 of XACML which improves over v2.0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b="1" dirty="0"/>
              <a:t>More advanced and flexible Target </a:t>
            </a:r>
            <a:r>
              <a:rPr lang="en-GB" dirty="0"/>
              <a:t>matching capabilities</a:t>
            </a:r>
          </a:p>
          <a:p>
            <a:r>
              <a:rPr lang="en-US" b="1" dirty="0"/>
              <a:t>Custom attribute categories </a:t>
            </a:r>
            <a:r>
              <a:rPr lang="en-US" dirty="0"/>
              <a:t>(limited to Resource, Action, Environment and a few Subject categories in v2.0)</a:t>
            </a:r>
          </a:p>
          <a:p>
            <a:r>
              <a:rPr lang="en-US" b="1" dirty="0"/>
              <a:t>Dynamic Obligations </a:t>
            </a:r>
            <a:r>
              <a:rPr lang="en-US" dirty="0"/>
              <a:t>using variables evaluated at runtime (limited to static values in v2.0) from request context after possible transformations by XACML functions</a:t>
            </a:r>
          </a:p>
          <a:p>
            <a:r>
              <a:rPr lang="en-US" b="1" dirty="0"/>
              <a:t>Obligations in Rules </a:t>
            </a:r>
            <a:r>
              <a:rPr lang="en-US" dirty="0"/>
              <a:t>(limited to Policies and </a:t>
            </a:r>
            <a:r>
              <a:rPr lang="en-US" dirty="0" err="1"/>
              <a:t>PolicySets</a:t>
            </a:r>
            <a:r>
              <a:rPr lang="en-US" dirty="0"/>
              <a:t> in v2.0)</a:t>
            </a:r>
          </a:p>
          <a:p>
            <a:endParaRPr lang="en-US" dirty="0"/>
          </a:p>
        </p:txBody>
      </p:sp>
      <p:pic>
        <p:nvPicPr>
          <p:cNvPr id="5" name="slide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4200" y="2266950"/>
            <a:ext cx="609600" cy="6096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9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GE specification – Domain management API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32656" y="1059582"/>
            <a:ext cx="6172200" cy="3744416"/>
          </a:xfrm>
        </p:spPr>
        <p:txBody>
          <a:bodyPr>
            <a:normAutofit fontScale="92500" lnSpcReduction="10000"/>
          </a:bodyPr>
          <a:lstStyle/>
          <a:p>
            <a:pPr indent="355600">
              <a:buFont typeface="Wingdings" pitchFamily="2" charset="2"/>
              <a:buChar char="q"/>
              <a:defRPr/>
            </a:pPr>
            <a:r>
              <a:rPr lang="en-US" dirty="0">
                <a:latin typeface="TheSansCorrespondence" charset="0"/>
                <a:cs typeface="Arial" pitchFamily="34" charset="0"/>
              </a:rPr>
              <a:t>RESTful</a:t>
            </a:r>
          </a:p>
          <a:p>
            <a:pPr indent="355600">
              <a:buFont typeface="Wingdings" pitchFamily="2" charset="2"/>
              <a:buChar char="q"/>
              <a:defRPr/>
            </a:pPr>
            <a:r>
              <a:rPr lang="en-US" dirty="0">
                <a:latin typeface="TheSansCorrespondence" charset="0"/>
                <a:cs typeface="Arial" pitchFamily="34" charset="0"/>
              </a:rPr>
              <a:t>Domains: /domains</a:t>
            </a:r>
          </a:p>
          <a:p>
            <a:pPr lvl="1" indent="355600">
              <a:buFont typeface="Wingdings" pitchFamily="2" charset="2"/>
              <a:buChar char="q"/>
              <a:defRPr/>
            </a:pPr>
            <a:r>
              <a:rPr lang="en-US" dirty="0">
                <a:latin typeface="TheSansCorrespondence" charset="0"/>
                <a:cs typeface="Arial" pitchFamily="34" charset="0"/>
              </a:rPr>
              <a:t>Create domain</a:t>
            </a:r>
          </a:p>
          <a:p>
            <a:pPr lvl="2" indent="355600">
              <a:buFont typeface="Wingdings" pitchFamily="2" charset="2"/>
              <a:buChar char="q"/>
              <a:defRPr/>
            </a:pPr>
            <a:r>
              <a:rPr lang="en-US" dirty="0">
                <a:latin typeface="TheSansCorrespondence" charset="0"/>
                <a:cs typeface="Arial" pitchFamily="34" charset="0"/>
              </a:rPr>
              <a:t>POST /domains</a:t>
            </a:r>
          </a:p>
          <a:p>
            <a:pPr lvl="2" indent="355600">
              <a:buFont typeface="Wingdings" pitchFamily="2" charset="2"/>
              <a:buChar char="q"/>
              <a:defRPr/>
            </a:pPr>
            <a:r>
              <a:rPr lang="en-US" dirty="0">
                <a:latin typeface="TheSansCorrespondence" charset="0"/>
                <a:cs typeface="Arial" pitchFamily="34" charset="0"/>
              </a:rPr>
              <a:t>Body: domain properties (</a:t>
            </a:r>
            <a:r>
              <a:rPr lang="en-US" dirty="0" err="1">
                <a:latin typeface="TheSansCorrespondence" charset="0"/>
                <a:cs typeface="Arial" pitchFamily="34" charset="0"/>
              </a:rPr>
              <a:t>externalId</a:t>
            </a:r>
            <a:r>
              <a:rPr lang="en-US" dirty="0">
                <a:latin typeface="TheSansCorrespondence" charset="0"/>
                <a:cs typeface="Arial" pitchFamily="34" charset="0"/>
              </a:rPr>
              <a:t>, description)</a:t>
            </a:r>
          </a:p>
          <a:p>
            <a:pPr lvl="1" indent="355600">
              <a:buFont typeface="Wingdings" pitchFamily="2" charset="2"/>
              <a:buChar char="q"/>
              <a:defRPr/>
            </a:pPr>
            <a:r>
              <a:rPr lang="en-US" dirty="0">
                <a:latin typeface="TheSansCorrespondence" charset="0"/>
                <a:cs typeface="Arial" pitchFamily="34" charset="0"/>
              </a:rPr>
              <a:t>Get domain sub-resources</a:t>
            </a:r>
          </a:p>
          <a:p>
            <a:pPr lvl="2" indent="355600">
              <a:buFont typeface="Wingdings" pitchFamily="2" charset="2"/>
              <a:buChar char="q"/>
              <a:defRPr/>
            </a:pPr>
            <a:r>
              <a:rPr lang="en-US" dirty="0">
                <a:latin typeface="TheSansCorrespondence" charset="0"/>
                <a:cs typeface="Arial" pitchFamily="34" charset="0"/>
              </a:rPr>
              <a:t>GET /domains/{</a:t>
            </a:r>
            <a:r>
              <a:rPr lang="en-US" dirty="0" err="1">
                <a:latin typeface="TheSansCorrespondence" charset="0"/>
                <a:cs typeface="Arial" pitchFamily="34" charset="0"/>
              </a:rPr>
              <a:t>domainId</a:t>
            </a:r>
            <a:r>
              <a:rPr lang="en-US" dirty="0">
                <a:latin typeface="TheSansCorrespondence" charset="0"/>
                <a:cs typeface="Arial" pitchFamily="34" charset="0"/>
              </a:rPr>
              <a:t>}</a:t>
            </a:r>
          </a:p>
          <a:p>
            <a:pPr lvl="1" indent="355600">
              <a:buFont typeface="Wingdings" pitchFamily="2" charset="2"/>
              <a:buChar char="q"/>
              <a:defRPr/>
            </a:pPr>
            <a:r>
              <a:rPr lang="en-US" dirty="0">
                <a:latin typeface="TheSansCorrespondence" charset="0"/>
                <a:cs typeface="Arial" pitchFamily="34" charset="0"/>
              </a:rPr>
              <a:t>Update/Get domain properties</a:t>
            </a:r>
          </a:p>
          <a:p>
            <a:pPr lvl="2" indent="355600">
              <a:buFont typeface="Wingdings" pitchFamily="2" charset="2"/>
              <a:buChar char="q"/>
              <a:defRPr/>
            </a:pPr>
            <a:r>
              <a:rPr lang="en-US" dirty="0">
                <a:latin typeface="TheSansCorrespondence" charset="0"/>
                <a:cs typeface="Arial" pitchFamily="34" charset="0"/>
              </a:rPr>
              <a:t>PUT/GET /domains/{</a:t>
            </a:r>
            <a:r>
              <a:rPr lang="en-US" dirty="0" err="1">
                <a:latin typeface="TheSansCorrespondence" charset="0"/>
                <a:cs typeface="Arial" pitchFamily="34" charset="0"/>
              </a:rPr>
              <a:t>domainId</a:t>
            </a:r>
            <a:r>
              <a:rPr lang="en-US" dirty="0">
                <a:latin typeface="TheSansCorrespondence" charset="0"/>
                <a:cs typeface="Arial" pitchFamily="34" charset="0"/>
              </a:rPr>
              <a:t>}/properties</a:t>
            </a:r>
          </a:p>
          <a:p>
            <a:pPr lvl="1" indent="355600">
              <a:buFont typeface="Wingdings" pitchFamily="2" charset="2"/>
              <a:buChar char="q"/>
              <a:defRPr/>
            </a:pPr>
            <a:r>
              <a:rPr lang="en-US" dirty="0">
                <a:latin typeface="TheSansCorrespondence" charset="0"/>
                <a:cs typeface="Arial" pitchFamily="34" charset="0"/>
              </a:rPr>
              <a:t>Delete domain</a:t>
            </a:r>
          </a:p>
          <a:p>
            <a:pPr lvl="2" indent="355600">
              <a:buFont typeface="Wingdings" pitchFamily="2" charset="2"/>
              <a:buChar char="q"/>
              <a:defRPr/>
            </a:pPr>
            <a:r>
              <a:rPr lang="en-US" dirty="0">
                <a:latin typeface="TheSansCorrespondence" charset="0"/>
                <a:cs typeface="Arial" pitchFamily="34" charset="0"/>
              </a:rPr>
              <a:t>DELETE /domains/{</a:t>
            </a:r>
            <a:r>
              <a:rPr lang="en-US" dirty="0" err="1">
                <a:latin typeface="TheSansCorrespondence" charset="0"/>
                <a:cs typeface="Arial" pitchFamily="34" charset="0"/>
              </a:rPr>
              <a:t>domainId</a:t>
            </a:r>
            <a:r>
              <a:rPr lang="en-US" dirty="0">
                <a:latin typeface="TheSansCorrespondence" charset="0"/>
                <a:cs typeface="Arial" pitchFamily="34" charset="0"/>
              </a:rPr>
              <a:t>}</a:t>
            </a:r>
          </a:p>
        </p:txBody>
      </p:sp>
      <p:pic>
        <p:nvPicPr>
          <p:cNvPr id="5" name="Slide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3276600" y="2419350"/>
            <a:ext cx="304800" cy="304800"/>
          </a:xfrm>
          <a:prstGeom prst="rect">
            <a:avLst/>
          </a:prstGeom>
        </p:spPr>
      </p:pic>
      <p:pic>
        <p:nvPicPr>
          <p:cNvPr id="4" name="slide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24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7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94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GE specification - PAP API - Policies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32656" y="1059582"/>
            <a:ext cx="6172200" cy="3744416"/>
          </a:xfrm>
        </p:spPr>
        <p:txBody>
          <a:bodyPr>
            <a:normAutofit fontScale="85000" lnSpcReduction="20000"/>
          </a:bodyPr>
          <a:lstStyle/>
          <a:p>
            <a:pPr indent="355600">
              <a:buFont typeface="Wingdings" pitchFamily="2" charset="2"/>
              <a:buChar char="q"/>
              <a:defRPr/>
            </a:pPr>
            <a:r>
              <a:rPr lang="en-US" dirty="0">
                <a:latin typeface="TheSansCorrespondence" charset="0"/>
                <a:cs typeface="Arial" pitchFamily="34" charset="0"/>
              </a:rPr>
              <a:t>RESTful</a:t>
            </a:r>
          </a:p>
          <a:p>
            <a:pPr indent="355600">
              <a:buFont typeface="Wingdings" pitchFamily="2" charset="2"/>
              <a:buChar char="q"/>
              <a:defRPr/>
            </a:pPr>
            <a:r>
              <a:rPr lang="en-US" dirty="0">
                <a:latin typeface="TheSansCorrespondence" charset="0"/>
                <a:cs typeface="Arial" pitchFamily="34" charset="0"/>
              </a:rPr>
              <a:t>Each domain/tenant has a PAP for managing policies: /domains/{</a:t>
            </a:r>
            <a:r>
              <a:rPr lang="en-US" dirty="0" err="1">
                <a:latin typeface="TheSansCorrespondence" charset="0"/>
                <a:cs typeface="Arial" pitchFamily="34" charset="0"/>
              </a:rPr>
              <a:t>domainId</a:t>
            </a:r>
            <a:r>
              <a:rPr lang="en-US" dirty="0">
                <a:latin typeface="TheSansCorrespondence" charset="0"/>
                <a:cs typeface="Arial" pitchFamily="34" charset="0"/>
              </a:rPr>
              <a:t>}/pap</a:t>
            </a:r>
          </a:p>
          <a:p>
            <a:pPr lvl="1" indent="355600">
              <a:buFont typeface="Wingdings" pitchFamily="2" charset="2"/>
              <a:buChar char="q"/>
              <a:defRPr/>
            </a:pPr>
            <a:r>
              <a:rPr lang="en-US" dirty="0">
                <a:latin typeface="TheSansCorrespondence" charset="0"/>
                <a:cs typeface="Arial" pitchFamily="34" charset="0"/>
              </a:rPr>
              <a:t>Add a policy (a version of a policy)</a:t>
            </a:r>
          </a:p>
          <a:p>
            <a:pPr lvl="2" indent="355600">
              <a:buFont typeface="Wingdings" pitchFamily="2" charset="2"/>
              <a:buChar char="q"/>
              <a:defRPr/>
            </a:pPr>
            <a:r>
              <a:rPr lang="en-US" dirty="0">
                <a:latin typeface="TheSansCorrespondence" charset="0"/>
                <a:cs typeface="Arial" pitchFamily="34" charset="0"/>
              </a:rPr>
              <a:t>POST /domains/{</a:t>
            </a:r>
            <a:r>
              <a:rPr lang="en-US" dirty="0" err="1">
                <a:latin typeface="TheSansCorrespondence" charset="0"/>
                <a:cs typeface="Arial" pitchFamily="34" charset="0"/>
              </a:rPr>
              <a:t>domainId</a:t>
            </a:r>
            <a:r>
              <a:rPr lang="en-US" dirty="0">
                <a:latin typeface="TheSansCorrespondence" charset="0"/>
                <a:cs typeface="Arial" pitchFamily="34" charset="0"/>
              </a:rPr>
              <a:t>}/pap/policies</a:t>
            </a:r>
          </a:p>
          <a:p>
            <a:pPr lvl="2" indent="355600">
              <a:buFont typeface="Wingdings" pitchFamily="2" charset="2"/>
              <a:buChar char="q"/>
              <a:defRPr/>
            </a:pPr>
            <a:r>
              <a:rPr lang="en-US" dirty="0">
                <a:latin typeface="TheSansCorrespondence" charset="0"/>
                <a:cs typeface="Arial" pitchFamily="34" charset="0"/>
              </a:rPr>
              <a:t>Body: XACML &lt;</a:t>
            </a:r>
            <a:r>
              <a:rPr lang="en-US" dirty="0" err="1">
                <a:latin typeface="TheSansCorrespondence" charset="0"/>
                <a:cs typeface="Arial" pitchFamily="34" charset="0"/>
              </a:rPr>
              <a:t>PolicySet</a:t>
            </a:r>
            <a:r>
              <a:rPr lang="en-US" dirty="0">
                <a:latin typeface="TheSansCorrespondence" charset="0"/>
                <a:cs typeface="Arial" pitchFamily="34" charset="0"/>
              </a:rPr>
              <a:t>&gt;</a:t>
            </a:r>
          </a:p>
          <a:p>
            <a:pPr lvl="1" indent="355600">
              <a:buFont typeface="Wingdings" pitchFamily="2" charset="2"/>
              <a:buChar char="q"/>
              <a:defRPr/>
            </a:pPr>
            <a:r>
              <a:rPr lang="en-US" dirty="0">
                <a:latin typeface="TheSansCorrespondence" charset="0"/>
                <a:cs typeface="Arial" pitchFamily="34" charset="0"/>
              </a:rPr>
              <a:t>Get a version of a policy (e.g. v1.0 of policy P1)</a:t>
            </a:r>
          </a:p>
          <a:p>
            <a:pPr lvl="2" indent="355600">
              <a:buFont typeface="Wingdings" pitchFamily="2" charset="2"/>
              <a:buChar char="q"/>
              <a:defRPr/>
            </a:pPr>
            <a:r>
              <a:rPr lang="en-US" dirty="0">
                <a:latin typeface="TheSansCorrespondence" charset="0"/>
                <a:cs typeface="Arial" pitchFamily="34" charset="0"/>
              </a:rPr>
              <a:t>GET /domains/{</a:t>
            </a:r>
            <a:r>
              <a:rPr lang="en-US" dirty="0" err="1">
                <a:latin typeface="TheSansCorrespondence" charset="0"/>
                <a:cs typeface="Arial" pitchFamily="34" charset="0"/>
              </a:rPr>
              <a:t>domainId</a:t>
            </a:r>
            <a:r>
              <a:rPr lang="en-US" dirty="0">
                <a:latin typeface="TheSansCorrespondence" charset="0"/>
                <a:cs typeface="Arial" pitchFamily="34" charset="0"/>
              </a:rPr>
              <a:t>}/pap/policies/P1/1.0</a:t>
            </a:r>
          </a:p>
          <a:p>
            <a:pPr lvl="1" indent="355600">
              <a:buFont typeface="Wingdings" pitchFamily="2" charset="2"/>
              <a:buChar char="q"/>
              <a:defRPr/>
            </a:pPr>
            <a:r>
              <a:rPr lang="en-US" dirty="0">
                <a:latin typeface="TheSansCorrespondence" charset="0"/>
                <a:cs typeface="Arial" pitchFamily="34" charset="0"/>
              </a:rPr>
              <a:t>Remove a version of a policy</a:t>
            </a:r>
          </a:p>
          <a:p>
            <a:pPr lvl="2" indent="355600">
              <a:buFont typeface="Wingdings" pitchFamily="2" charset="2"/>
              <a:buChar char="q"/>
              <a:defRPr/>
            </a:pPr>
            <a:r>
              <a:rPr lang="en-US" dirty="0">
                <a:latin typeface="TheSansCorrespondence" charset="0"/>
                <a:cs typeface="Arial" pitchFamily="34" charset="0"/>
              </a:rPr>
              <a:t>DELETE /domains/{</a:t>
            </a:r>
            <a:r>
              <a:rPr lang="en-US" dirty="0" err="1">
                <a:latin typeface="TheSansCorrespondence" charset="0"/>
                <a:cs typeface="Arial" pitchFamily="34" charset="0"/>
              </a:rPr>
              <a:t>domainId</a:t>
            </a:r>
            <a:r>
              <a:rPr lang="en-US" dirty="0">
                <a:latin typeface="TheSansCorrespondence" charset="0"/>
                <a:cs typeface="Arial" pitchFamily="34" charset="0"/>
              </a:rPr>
              <a:t>}/pap/policies/P1/1.0</a:t>
            </a:r>
          </a:p>
          <a:p>
            <a:pPr lvl="1" indent="355600">
              <a:buFont typeface="Wingdings" pitchFamily="2" charset="2"/>
              <a:buChar char="q"/>
              <a:defRPr/>
            </a:pPr>
            <a:r>
              <a:rPr lang="en-US" dirty="0">
                <a:latin typeface="TheSansCorrespondence" charset="0"/>
                <a:cs typeface="Arial" pitchFamily="34" charset="0"/>
              </a:rPr>
              <a:t>Get all versions of a policy</a:t>
            </a:r>
          </a:p>
          <a:p>
            <a:pPr lvl="2" indent="355600">
              <a:buFont typeface="Wingdings" pitchFamily="2" charset="2"/>
              <a:buChar char="q"/>
              <a:defRPr/>
            </a:pPr>
            <a:r>
              <a:rPr lang="en-US" dirty="0">
                <a:latin typeface="TheSansCorrespondence" charset="0"/>
                <a:cs typeface="Arial" pitchFamily="34" charset="0"/>
              </a:rPr>
              <a:t>GET /domains/{</a:t>
            </a:r>
            <a:r>
              <a:rPr lang="en-US" dirty="0" err="1">
                <a:latin typeface="TheSansCorrespondence" charset="0"/>
                <a:cs typeface="Arial" pitchFamily="34" charset="0"/>
              </a:rPr>
              <a:t>domainId</a:t>
            </a:r>
            <a:r>
              <a:rPr lang="en-US" dirty="0">
                <a:latin typeface="TheSansCorrespondence" charset="0"/>
                <a:cs typeface="Arial" pitchFamily="34" charset="0"/>
              </a:rPr>
              <a:t>}/pap/policies/P1</a:t>
            </a:r>
          </a:p>
          <a:p>
            <a:pPr lvl="1" indent="355600">
              <a:buFont typeface="Wingdings" pitchFamily="2" charset="2"/>
              <a:buChar char="q"/>
              <a:defRPr/>
            </a:pPr>
            <a:r>
              <a:rPr lang="en-US" dirty="0">
                <a:latin typeface="TheSansCorrespondence" charset="0"/>
                <a:cs typeface="Arial" pitchFamily="34" charset="0"/>
              </a:rPr>
              <a:t>Remove all versions of a policy</a:t>
            </a:r>
          </a:p>
          <a:p>
            <a:pPr lvl="2" indent="355600">
              <a:buFont typeface="Wingdings" pitchFamily="2" charset="2"/>
              <a:buChar char="q"/>
              <a:defRPr/>
            </a:pPr>
            <a:r>
              <a:rPr lang="en-US" dirty="0">
                <a:latin typeface="TheSansCorrespondence" charset="0"/>
                <a:cs typeface="Arial" pitchFamily="34" charset="0"/>
              </a:rPr>
              <a:t>DELETE /domains/{</a:t>
            </a:r>
            <a:r>
              <a:rPr lang="en-US" dirty="0" err="1">
                <a:latin typeface="TheSansCorrespondence" charset="0"/>
                <a:cs typeface="Arial" pitchFamily="34" charset="0"/>
              </a:rPr>
              <a:t>domainId</a:t>
            </a:r>
            <a:r>
              <a:rPr lang="en-US" dirty="0">
                <a:latin typeface="TheSansCorrespondence" charset="0"/>
                <a:cs typeface="Arial" pitchFamily="34" charset="0"/>
              </a:rPr>
              <a:t>}/pap/policies/P1</a:t>
            </a:r>
          </a:p>
        </p:txBody>
      </p:sp>
      <p:pic>
        <p:nvPicPr>
          <p:cNvPr id="4" name="slide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4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57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1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plate_PPT_FIWARE_2014_4_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Template_PPT_FIWARE_2014_4_3.potx</Template>
  <TotalTime>1114</TotalTime>
  <Words>868</Words>
  <Application>Microsoft Office PowerPoint</Application>
  <PresentationFormat>Custom</PresentationFormat>
  <Paragraphs>167</Paragraphs>
  <Slides>15</Slides>
  <Notes>5</Notes>
  <HiddenSlides>0</HiddenSlides>
  <MMClips>15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Calibri</vt:lpstr>
      <vt:lpstr>Gill Sans</vt:lpstr>
      <vt:lpstr>Neo Tech Std Medium</vt:lpstr>
      <vt:lpstr>TheSansCorrespondence</vt:lpstr>
      <vt:lpstr>Verdana</vt:lpstr>
      <vt:lpstr>Wingdings</vt:lpstr>
      <vt:lpstr>Template_PPT_FIWARE_2014_4_3</vt:lpstr>
      <vt:lpstr>Diseño personalizado</vt:lpstr>
      <vt:lpstr>1_Diseño personalizado</vt:lpstr>
      <vt:lpstr>PowerPoint Presentation</vt:lpstr>
      <vt:lpstr>Goals of this lesson</vt:lpstr>
      <vt:lpstr>GE API based on XACML standard</vt:lpstr>
      <vt:lpstr>XACML Policy Language</vt:lpstr>
      <vt:lpstr>XACML Decision Request</vt:lpstr>
      <vt:lpstr>XACML Decision Response</vt:lpstr>
      <vt:lpstr>API uses v3.0 of XACML which improves over v2.0</vt:lpstr>
      <vt:lpstr>GE specification – Domain management API</vt:lpstr>
      <vt:lpstr>GE specification - PAP API - Policies</vt:lpstr>
      <vt:lpstr>GE specification - PAP API – Policy references</vt:lpstr>
      <vt:lpstr>GE specification - PAP API – PDP properties</vt:lpstr>
      <vt:lpstr>GE specification – PDP API</vt:lpstr>
      <vt:lpstr>Where to go next?</vt:lpstr>
      <vt:lpstr>PowerPoint Presentation</vt:lpstr>
      <vt:lpstr>XACML Architecture</vt:lpstr>
    </vt:vector>
  </TitlesOfParts>
  <Company>OgilvyOne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FabioCarlos Puglia</dc:creator>
  <cp:lastModifiedBy>Kyrill</cp:lastModifiedBy>
  <cp:revision>227</cp:revision>
  <dcterms:created xsi:type="dcterms:W3CDTF">2014-09-01T13:46:36Z</dcterms:created>
  <dcterms:modified xsi:type="dcterms:W3CDTF">2016-10-19T22:30:19Z</dcterms:modified>
</cp:coreProperties>
</file>